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40" r:id="rId2"/>
    <p:sldId id="350" r:id="rId3"/>
    <p:sldId id="349" r:id="rId4"/>
    <p:sldId id="351" r:id="rId5"/>
    <p:sldId id="342" r:id="rId6"/>
    <p:sldId id="267" r:id="rId7"/>
    <p:sldId id="269" r:id="rId8"/>
    <p:sldId id="271" r:id="rId9"/>
    <p:sldId id="282" r:id="rId10"/>
    <p:sldId id="268" r:id="rId11"/>
    <p:sldId id="270" r:id="rId12"/>
    <p:sldId id="306" r:id="rId13"/>
    <p:sldId id="272" r:id="rId14"/>
    <p:sldId id="281" r:id="rId15"/>
    <p:sldId id="309" r:id="rId16"/>
    <p:sldId id="259" r:id="rId17"/>
    <p:sldId id="312" r:id="rId18"/>
    <p:sldId id="320" r:id="rId19"/>
    <p:sldId id="321" r:id="rId20"/>
    <p:sldId id="322" r:id="rId21"/>
    <p:sldId id="294" r:id="rId22"/>
    <p:sldId id="310" r:id="rId23"/>
    <p:sldId id="307" r:id="rId24"/>
    <p:sldId id="308" r:id="rId25"/>
    <p:sldId id="273" r:id="rId26"/>
    <p:sldId id="274" r:id="rId27"/>
    <p:sldId id="275" r:id="rId28"/>
    <p:sldId id="304" r:id="rId29"/>
    <p:sldId id="365" r:id="rId30"/>
    <p:sldId id="301" r:id="rId31"/>
    <p:sldId id="292" r:id="rId32"/>
    <p:sldId id="323" r:id="rId33"/>
    <p:sldId id="345" r:id="rId34"/>
    <p:sldId id="356" r:id="rId35"/>
    <p:sldId id="325" r:id="rId36"/>
    <p:sldId id="327" r:id="rId37"/>
    <p:sldId id="326" r:id="rId38"/>
    <p:sldId id="331" r:id="rId39"/>
    <p:sldId id="357" r:id="rId40"/>
    <p:sldId id="360" r:id="rId41"/>
    <p:sldId id="363" r:id="rId42"/>
    <p:sldId id="364" r:id="rId4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233ED516-771A-4944-934F-43E62B358B62}">
          <p14:sldIdLst>
            <p14:sldId id="340"/>
            <p14:sldId id="350"/>
            <p14:sldId id="349"/>
            <p14:sldId id="351"/>
            <p14:sldId id="342"/>
            <p14:sldId id="267"/>
            <p14:sldId id="269"/>
            <p14:sldId id="271"/>
            <p14:sldId id="282"/>
            <p14:sldId id="268"/>
            <p14:sldId id="270"/>
            <p14:sldId id="306"/>
            <p14:sldId id="272"/>
            <p14:sldId id="281"/>
            <p14:sldId id="309"/>
            <p14:sldId id="259"/>
            <p14:sldId id="312"/>
            <p14:sldId id="320"/>
            <p14:sldId id="321"/>
            <p14:sldId id="322"/>
            <p14:sldId id="294"/>
            <p14:sldId id="310"/>
            <p14:sldId id="307"/>
            <p14:sldId id="308"/>
            <p14:sldId id="273"/>
            <p14:sldId id="274"/>
            <p14:sldId id="275"/>
            <p14:sldId id="304"/>
            <p14:sldId id="365"/>
            <p14:sldId id="301"/>
            <p14:sldId id="292"/>
            <p14:sldId id="323"/>
            <p14:sldId id="345"/>
            <p14:sldId id="356"/>
            <p14:sldId id="325"/>
            <p14:sldId id="327"/>
            <p14:sldId id="326"/>
            <p14:sldId id="331"/>
            <p14:sldId id="357"/>
            <p14:sldId id="360"/>
            <p14:sldId id="363"/>
            <p14:sldId id="36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1" autoAdjust="0"/>
    <p:restoredTop sz="89736" autoAdjust="0"/>
  </p:normalViewPr>
  <p:slideViewPr>
    <p:cSldViewPr>
      <p:cViewPr varScale="1">
        <p:scale>
          <a:sx n="41" d="100"/>
          <a:sy n="41" d="100"/>
        </p:scale>
        <p:origin x="1314" y="4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ichel\Documents\comparaison%202022%20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ichel\Documents\comparaison%202022%202023.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a:t>EVOLUTION DES PRINCIPALES DEPENSES (hors cadeaux) </a:t>
            </a:r>
          </a:p>
          <a:p>
            <a:pPr>
              <a:defRPr/>
            </a:pPr>
            <a:r>
              <a:rPr lang="fr-FR">
                <a:solidFill>
                  <a:srgbClr val="00B0F0"/>
                </a:solidFill>
              </a:rPr>
              <a:t>de</a:t>
            </a:r>
            <a:r>
              <a:rPr lang="fr-FR" baseline="0">
                <a:solidFill>
                  <a:srgbClr val="00B0F0"/>
                </a:solidFill>
              </a:rPr>
              <a:t> 2022 </a:t>
            </a:r>
            <a:r>
              <a:rPr lang="fr-FR" baseline="0">
                <a:solidFill>
                  <a:schemeClr val="accent2">
                    <a:lumMod val="75000"/>
                  </a:schemeClr>
                </a:solidFill>
              </a:rPr>
              <a:t>à 2023</a:t>
            </a:r>
            <a:endParaRPr lang="fr-FR">
              <a:solidFill>
                <a:schemeClr val="accent2">
                  <a:lumMod val="75000"/>
                </a:schemeClr>
              </a:solidFill>
            </a:endParaRPr>
          </a:p>
        </c:rich>
      </c:tx>
      <c:layout>
        <c:manualLayout>
          <c:xMode val="edge"/>
          <c:yMode val="edge"/>
          <c:x val="0.11742315416451561"/>
          <c:y val="3.34378265412748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spPr>
            <a:solidFill>
              <a:schemeClr val="accent1"/>
            </a:solidFill>
            <a:ln>
              <a:noFill/>
            </a:ln>
            <a:effectLst/>
          </c:spPr>
          <c:invertIfNegative val="0"/>
          <c:cat>
            <c:strRef>
              <c:f>Feuil2!$A$1:$A$8</c:f>
              <c:strCache>
                <c:ptCount val="8"/>
                <c:pt idx="0">
                  <c:v>ALIMENTATION</c:v>
                </c:pt>
                <c:pt idx="1">
                  <c:v>AIDES</c:v>
                </c:pt>
                <c:pt idx="2">
                  <c:v>BUREAUTIQUE</c:v>
                </c:pt>
                <c:pt idx="3">
                  <c:v>Actions extérieures</c:v>
                </c:pt>
                <c:pt idx="4">
                  <c:v>EDUCATION</c:v>
                </c:pt>
                <c:pt idx="5">
                  <c:v>SANTE</c:v>
                </c:pt>
                <c:pt idx="6">
                  <c:v>SALAIRES</c:v>
                </c:pt>
                <c:pt idx="7">
                  <c:v>TRAVAUX</c:v>
                </c:pt>
              </c:strCache>
            </c:strRef>
          </c:cat>
          <c:val>
            <c:numRef>
              <c:f>Feuil2!$B$1:$B$8</c:f>
              <c:numCache>
                <c:formatCode>0</c:formatCode>
                <c:ptCount val="8"/>
                <c:pt idx="0">
                  <c:v>83947990</c:v>
                </c:pt>
                <c:pt idx="1">
                  <c:v>39138000</c:v>
                </c:pt>
                <c:pt idx="2">
                  <c:v>9834515.5199999996</c:v>
                </c:pt>
                <c:pt idx="3">
                  <c:v>5202900</c:v>
                </c:pt>
                <c:pt idx="4">
                  <c:v>75737400</c:v>
                </c:pt>
                <c:pt idx="5">
                  <c:v>3505600</c:v>
                </c:pt>
                <c:pt idx="6">
                  <c:v>45005429</c:v>
                </c:pt>
                <c:pt idx="7">
                  <c:v>8064700</c:v>
                </c:pt>
              </c:numCache>
            </c:numRef>
          </c:val>
          <c:extLst>
            <c:ext xmlns:c16="http://schemas.microsoft.com/office/drawing/2014/chart" uri="{C3380CC4-5D6E-409C-BE32-E72D297353CC}">
              <c16:uniqueId val="{00000000-C21A-4726-BB7E-3AE2713A4B5F}"/>
            </c:ext>
          </c:extLst>
        </c:ser>
        <c:ser>
          <c:idx val="1"/>
          <c:order val="1"/>
          <c:spPr>
            <a:solidFill>
              <a:schemeClr val="accent2"/>
            </a:solidFill>
            <a:ln>
              <a:noFill/>
            </a:ln>
            <a:effectLst/>
          </c:spPr>
          <c:invertIfNegative val="0"/>
          <c:cat>
            <c:strRef>
              <c:f>Feuil2!$A$1:$A$8</c:f>
              <c:strCache>
                <c:ptCount val="8"/>
                <c:pt idx="0">
                  <c:v>ALIMENTATION</c:v>
                </c:pt>
                <c:pt idx="1">
                  <c:v>AIDES</c:v>
                </c:pt>
                <c:pt idx="2">
                  <c:v>BUREAUTIQUE</c:v>
                </c:pt>
                <c:pt idx="3">
                  <c:v>Actions extérieures</c:v>
                </c:pt>
                <c:pt idx="4">
                  <c:v>EDUCATION</c:v>
                </c:pt>
                <c:pt idx="5">
                  <c:v>SANTE</c:v>
                </c:pt>
                <c:pt idx="6">
                  <c:v>SALAIRES</c:v>
                </c:pt>
                <c:pt idx="7">
                  <c:v>TRAVAUX</c:v>
                </c:pt>
              </c:strCache>
            </c:strRef>
          </c:cat>
          <c:val>
            <c:numRef>
              <c:f>Feuil2!$C$1:$C$8</c:f>
              <c:numCache>
                <c:formatCode>0</c:formatCode>
                <c:ptCount val="8"/>
                <c:pt idx="0">
                  <c:v>89035700</c:v>
                </c:pt>
                <c:pt idx="1">
                  <c:v>41722750</c:v>
                </c:pt>
                <c:pt idx="2">
                  <c:v>9733567.6500000004</c:v>
                </c:pt>
                <c:pt idx="3">
                  <c:v>1910500</c:v>
                </c:pt>
                <c:pt idx="4">
                  <c:v>92146700</c:v>
                </c:pt>
                <c:pt idx="5">
                  <c:v>6131500</c:v>
                </c:pt>
                <c:pt idx="6">
                  <c:v>51111790.539999992</c:v>
                </c:pt>
                <c:pt idx="7">
                  <c:v>41981800</c:v>
                </c:pt>
              </c:numCache>
            </c:numRef>
          </c:val>
          <c:extLst>
            <c:ext xmlns:c16="http://schemas.microsoft.com/office/drawing/2014/chart" uri="{C3380CC4-5D6E-409C-BE32-E72D297353CC}">
              <c16:uniqueId val="{00000001-C21A-4726-BB7E-3AE2713A4B5F}"/>
            </c:ext>
          </c:extLst>
        </c:ser>
        <c:dLbls>
          <c:showLegendKey val="0"/>
          <c:showVal val="0"/>
          <c:showCatName val="0"/>
          <c:showSerName val="0"/>
          <c:showPercent val="0"/>
          <c:showBubbleSize val="0"/>
        </c:dLbls>
        <c:gapWidth val="219"/>
        <c:overlap val="-27"/>
        <c:axId val="2041325712"/>
        <c:axId val="2041320304"/>
      </c:barChart>
      <c:catAx>
        <c:axId val="204132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41320304"/>
        <c:crosses val="autoZero"/>
        <c:auto val="1"/>
        <c:lblAlgn val="ctr"/>
        <c:lblOffset val="100"/>
        <c:noMultiLvlLbl val="0"/>
      </c:catAx>
      <c:valAx>
        <c:axId val="20413203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ARIARY</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41325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fr-FR" sz="1200" b="1"/>
              <a:t>PROPORTION</a:t>
            </a:r>
            <a:r>
              <a:rPr lang="fr-FR" sz="1200" b="1" baseline="0"/>
              <a:t> DES PRINCIPALES DEPENSES (hors cadeaux) en 2023</a:t>
            </a:r>
            <a:endParaRPr lang="fr-FR" sz="1200" b="1"/>
          </a:p>
        </c:rich>
      </c:tx>
      <c:layout>
        <c:manualLayout>
          <c:xMode val="edge"/>
          <c:yMode val="edge"/>
          <c:x val="0.14169444444444446"/>
          <c:y val="2.2099447513812154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fr-FR"/>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828A-41B1-AAE5-044A7759EEA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828A-41B1-AAE5-044A7759EEA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828A-41B1-AAE5-044A7759EEA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828A-41B1-AAE5-044A7759EEA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828A-41B1-AAE5-044A7759EEA6}"/>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828A-41B1-AAE5-044A7759EEA6}"/>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828A-41B1-AAE5-044A7759EEA6}"/>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828A-41B1-AAE5-044A7759EEA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Feuil2!$A$12:$A$19</c:f>
              <c:strCache>
                <c:ptCount val="8"/>
                <c:pt idx="0">
                  <c:v>EDUCATION</c:v>
                </c:pt>
                <c:pt idx="1">
                  <c:v>ALIMENTATION</c:v>
                </c:pt>
                <c:pt idx="2">
                  <c:v>SALAIRES</c:v>
                </c:pt>
                <c:pt idx="3">
                  <c:v>TRAVAUX</c:v>
                </c:pt>
                <c:pt idx="4">
                  <c:v>AIDES</c:v>
                </c:pt>
                <c:pt idx="5">
                  <c:v>BUREAUTIQUE</c:v>
                </c:pt>
                <c:pt idx="6">
                  <c:v>SOPHIA</c:v>
                </c:pt>
                <c:pt idx="7">
                  <c:v>SANTE</c:v>
                </c:pt>
              </c:strCache>
            </c:strRef>
          </c:cat>
          <c:val>
            <c:numRef>
              <c:f>Feuil2!$B$12:$B$19</c:f>
              <c:numCache>
                <c:formatCode>General</c:formatCode>
                <c:ptCount val="8"/>
                <c:pt idx="0">
                  <c:v>92146700</c:v>
                </c:pt>
                <c:pt idx="1">
                  <c:v>89035700</c:v>
                </c:pt>
                <c:pt idx="2">
                  <c:v>51111790.539999992</c:v>
                </c:pt>
                <c:pt idx="3">
                  <c:v>41981800</c:v>
                </c:pt>
                <c:pt idx="4">
                  <c:v>41722750</c:v>
                </c:pt>
                <c:pt idx="5">
                  <c:v>9733567.6500000004</c:v>
                </c:pt>
                <c:pt idx="6" formatCode="0">
                  <c:v>9384300</c:v>
                </c:pt>
                <c:pt idx="7">
                  <c:v>6131500</c:v>
                </c:pt>
              </c:numCache>
            </c:numRef>
          </c:val>
          <c:extLst>
            <c:ext xmlns:c16="http://schemas.microsoft.com/office/drawing/2014/chart" uri="{C3380CC4-5D6E-409C-BE32-E72D297353CC}">
              <c16:uniqueId val="{00000010-828A-41B1-AAE5-044A7759EEA6}"/>
            </c:ext>
          </c:extLst>
        </c:ser>
        <c:dLbls>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498DC1-1088-491B-8A1F-076CAC71F968}" type="datetimeFigureOut">
              <a:rPr lang="fr-FR" smtClean="0"/>
              <a:t>21/05/2024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9E5CA-3C85-4506-9D9C-4E3AE8767B02}" type="slidenum">
              <a:rPr lang="fr-FR" smtClean="0"/>
              <a:t>‹N°›</a:t>
            </a:fld>
            <a:endParaRPr lang="fr-FR"/>
          </a:p>
        </p:txBody>
      </p:sp>
    </p:spTree>
    <p:extLst>
      <p:ext uri="{BB962C8B-B14F-4D97-AF65-F5344CB8AC3E}">
        <p14:creationId xmlns:p14="http://schemas.microsoft.com/office/powerpoint/2010/main" val="1164455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21/05/2024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21/05/2024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3.png"/><Relationship Id="rId1" Type="http://schemas.openxmlformats.org/officeDocument/2006/relationships/slideLayout" Target="../slideLayouts/slideLayout9.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vmlDrawing" Target="../drawings/vmlDrawing1.vml"/><Relationship Id="rId4" Type="http://schemas.openxmlformats.org/officeDocument/2006/relationships/image" Target="../media/image42.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675" y="-171399"/>
            <a:ext cx="7486650" cy="2664295"/>
          </a:xfrm>
          <a:prstGeom prst="rect">
            <a:avLst/>
          </a:prstGeom>
        </p:spPr>
      </p:pic>
      <p:sp>
        <p:nvSpPr>
          <p:cNvPr id="3" name="Rectangle 2"/>
          <p:cNvSpPr/>
          <p:nvPr/>
        </p:nvSpPr>
        <p:spPr>
          <a:xfrm>
            <a:off x="828674" y="2492896"/>
            <a:ext cx="8063805" cy="4588051"/>
          </a:xfrm>
          <a:prstGeom prst="rect">
            <a:avLst/>
          </a:prstGeom>
        </p:spPr>
        <p:txBody>
          <a:bodyPr wrap="square">
            <a:spAutoFit/>
          </a:bodyPr>
          <a:lstStyle/>
          <a:p>
            <a:pPr algn="ctr">
              <a:spcAft>
                <a:spcPts val="0"/>
              </a:spcAft>
              <a:tabLst>
                <a:tab pos="1561465" algn="l"/>
                <a:tab pos="4446270" algn="ctr"/>
              </a:tabLst>
            </a:pPr>
            <a:r>
              <a:rPr lang="fr-FR" sz="3000" b="1" i="1" dirty="0" smtClean="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Compte rendu de l’</a:t>
            </a:r>
          </a:p>
          <a:p>
            <a:pPr algn="ctr">
              <a:spcAft>
                <a:spcPts val="0"/>
              </a:spcAft>
              <a:tabLst>
                <a:tab pos="1561465" algn="l"/>
                <a:tab pos="4446270" algn="ctr"/>
              </a:tabLst>
            </a:pPr>
            <a:r>
              <a:rPr lang="fr-FR" sz="3000" b="1" dirty="0" smtClean="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ASSEMBLEE </a:t>
            </a:r>
            <a:r>
              <a:rPr lang="fr-FR" sz="3000" b="1"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GENERALE ORDINAIRE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fr-FR" sz="2400" i="1" dirty="0">
                <a:latin typeface="Calibri" panose="020F0502020204030204" pitchFamily="34" charset="0"/>
                <a:ea typeface="Calibri" panose="020F0502020204030204" pitchFamily="34" charset="0"/>
                <a:cs typeface="Times New Roman" panose="02020603050405020304" pitchFamily="18" charset="0"/>
              </a:rPr>
              <a:t>de</a:t>
            </a:r>
            <a:endParaRPr lang="fr-FR" sz="1100" i="1" dirty="0">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fr-FR" sz="3000" b="1" dirty="0" err="1">
                <a:latin typeface="Calibri" panose="020F0502020204030204" pitchFamily="34" charset="0"/>
                <a:ea typeface="Calibri" panose="020F0502020204030204" pitchFamily="34" charset="0"/>
                <a:cs typeface="Times New Roman" panose="02020603050405020304" pitchFamily="18" charset="0"/>
              </a:rPr>
              <a:t>Fitivana</a:t>
            </a:r>
            <a:r>
              <a:rPr lang="fr-FR" sz="3000" b="1" dirty="0">
                <a:latin typeface="Calibri" panose="020F0502020204030204" pitchFamily="34" charset="0"/>
                <a:ea typeface="Calibri" panose="020F0502020204030204" pitchFamily="34" charset="0"/>
                <a:cs typeface="Times New Roman" panose="02020603050405020304" pitchFamily="18" charset="0"/>
              </a:rPr>
              <a:t> </a:t>
            </a:r>
            <a:r>
              <a:rPr lang="fr-FR" sz="3000" b="1" dirty="0" err="1">
                <a:latin typeface="Calibri" panose="020F0502020204030204" pitchFamily="34" charset="0"/>
                <a:ea typeface="Calibri" panose="020F0502020204030204" pitchFamily="34" charset="0"/>
                <a:cs typeface="Times New Roman" panose="02020603050405020304" pitchFamily="18" charset="0"/>
              </a:rPr>
              <a:t>Ankizy</a:t>
            </a:r>
            <a:r>
              <a:rPr lang="fr-FR" sz="3000" b="1" dirty="0">
                <a:latin typeface="Calibri" panose="020F0502020204030204" pitchFamily="34" charset="0"/>
                <a:ea typeface="Calibri" panose="020F0502020204030204" pitchFamily="34" charset="0"/>
                <a:cs typeface="Times New Roman" panose="02020603050405020304" pitchFamily="18" charset="0"/>
              </a:rPr>
              <a:t> Madagascar</a:t>
            </a:r>
            <a:r>
              <a:rPr lang="fr-FR" sz="3000" dirty="0">
                <a:latin typeface="Calibri" panose="020F0502020204030204" pitchFamily="34" charset="0"/>
                <a:ea typeface="Calibri" panose="020F0502020204030204" pitchFamily="34" charset="0"/>
                <a:cs typeface="Times New Roman" panose="02020603050405020304" pitchFamily="18" charset="0"/>
              </a:rPr>
              <a:t>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2400" dirty="0">
                <a:latin typeface="Calibri" panose="020F0502020204030204" pitchFamily="34" charset="0"/>
                <a:ea typeface="Calibri" panose="020F0502020204030204" pitchFamily="34" charset="0"/>
                <a:cs typeface="Times New Roman" panose="02020603050405020304" pitchFamily="18" charset="0"/>
              </a:rPr>
              <a:t>(</a:t>
            </a:r>
            <a:r>
              <a:rPr lang="fr-FR" sz="2400" b="1" dirty="0">
                <a:latin typeface="Calibri" panose="020F0502020204030204" pitchFamily="34" charset="0"/>
                <a:ea typeface="Calibri" panose="020F0502020204030204" pitchFamily="34" charset="0"/>
                <a:cs typeface="Times New Roman" panose="02020603050405020304" pitchFamily="18" charset="0"/>
              </a:rPr>
              <a:t>Tamatave)</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2800" b="1" i="1" dirty="0">
                <a:latin typeface="Calibri" panose="020F0502020204030204" pitchFamily="34" charset="0"/>
                <a:ea typeface="Calibri" panose="020F0502020204030204" pitchFamily="34" charset="0"/>
                <a:cs typeface="Times New Roman" panose="02020603050405020304" pitchFamily="18" charset="0"/>
              </a:rPr>
              <a:t>EXERCICE 2023</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2000" i="1" dirty="0">
                <a:latin typeface="Calibri" panose="020F0502020204030204" pitchFamily="34" charset="0"/>
                <a:ea typeface="Calibri" panose="020F0502020204030204" pitchFamily="34" charset="0"/>
                <a:cs typeface="Times New Roman" panose="02020603050405020304" pitchFamily="18" charset="0"/>
              </a:rPr>
              <a:t>suivie d’un</a:t>
            </a:r>
            <a:endParaRPr lang="fr-FR" sz="1100" i="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2800" b="1" dirty="0">
                <a:latin typeface="Calibri" panose="020F0502020204030204" pitchFamily="34" charset="0"/>
                <a:ea typeface="Calibri" panose="020F0502020204030204" pitchFamily="34" charset="0"/>
                <a:cs typeface="Times New Roman" panose="02020603050405020304" pitchFamily="18" charset="0"/>
              </a:rPr>
              <a:t>CONSEIL </a:t>
            </a:r>
            <a:r>
              <a:rPr lang="fr-FR" sz="2800" b="1" dirty="0" smtClean="0">
                <a:latin typeface="Calibri" panose="020F0502020204030204" pitchFamily="34" charset="0"/>
                <a:ea typeface="Calibri" panose="020F0502020204030204" pitchFamily="34" charset="0"/>
                <a:cs typeface="Times New Roman" panose="02020603050405020304" pitchFamily="18" charset="0"/>
              </a:rPr>
              <a:t>D’ADMINISTRATION (10 mai 2024)</a:t>
            </a:r>
            <a:endParaRPr lang="fr-FR" sz="1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1400" b="1" i="1" u="sng" dirty="0">
                <a:latin typeface="Calibri" panose="020F0502020204030204" pitchFamily="34" charset="0"/>
                <a:ea typeface="Calibri" panose="020F0502020204030204" pitchFamily="34" charset="0"/>
                <a:cs typeface="Times New Roman" panose="02020603050405020304" pitchFamily="18" charset="0"/>
              </a:rPr>
              <a:t>ORDRE DU JOUR</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1050" dirty="0">
                <a:latin typeface="Calibri" panose="020F0502020204030204" pitchFamily="34" charset="0"/>
                <a:ea typeface="Calibri" panose="020F0502020204030204" pitchFamily="34" charset="0"/>
                <a:cs typeface="Times New Roman" panose="02020603050405020304" pitchFamily="18" charset="0"/>
              </a:rPr>
              <a:t>Rapport d’activité 2023</a:t>
            </a:r>
          </a:p>
          <a:p>
            <a:pPr algn="ctr">
              <a:lnSpc>
                <a:spcPct val="107000"/>
              </a:lnSpc>
              <a:spcAft>
                <a:spcPts val="0"/>
              </a:spcAft>
            </a:pPr>
            <a:r>
              <a:rPr lang="fr-FR" sz="1050" dirty="0">
                <a:latin typeface="Calibri" panose="020F0502020204030204" pitchFamily="34" charset="0"/>
                <a:ea typeface="Calibri" panose="020F0502020204030204" pitchFamily="34" charset="0"/>
                <a:cs typeface="Times New Roman" panose="02020603050405020304" pitchFamily="18" charset="0"/>
              </a:rPr>
              <a:t>Rapport financier 2023</a:t>
            </a:r>
          </a:p>
          <a:p>
            <a:pPr algn="ctr">
              <a:lnSpc>
                <a:spcPct val="107000"/>
              </a:lnSpc>
              <a:spcAft>
                <a:spcPts val="0"/>
              </a:spcAft>
            </a:pPr>
            <a:r>
              <a:rPr lang="fr-FR" sz="1050" dirty="0">
                <a:latin typeface="Calibri" panose="020F0502020204030204" pitchFamily="34" charset="0"/>
                <a:ea typeface="Calibri" panose="020F0502020204030204" pitchFamily="34" charset="0"/>
                <a:cs typeface="Times New Roman" panose="02020603050405020304" pitchFamily="18" charset="0"/>
              </a:rPr>
              <a:t>Budget prévisionnel 2024</a:t>
            </a:r>
          </a:p>
          <a:p>
            <a:pPr algn="ctr">
              <a:lnSpc>
                <a:spcPct val="107000"/>
              </a:lnSpc>
              <a:spcAft>
                <a:spcPts val="0"/>
              </a:spcAft>
            </a:pPr>
            <a:r>
              <a:rPr lang="fr-FR" sz="1050" dirty="0">
                <a:latin typeface="Calibri" panose="020F0502020204030204" pitchFamily="34" charset="0"/>
                <a:ea typeface="Calibri" panose="020F0502020204030204" pitchFamily="34" charset="0"/>
                <a:cs typeface="Times New Roman" panose="02020603050405020304" pitchFamily="18" charset="0"/>
              </a:rPr>
              <a:t>Projets en cours ou à adopter pour 2024</a:t>
            </a:r>
          </a:p>
          <a:p>
            <a:pPr algn="ctr">
              <a:lnSpc>
                <a:spcPct val="107000"/>
              </a:lnSpc>
              <a:spcAft>
                <a:spcPts val="0"/>
              </a:spcAft>
            </a:pPr>
            <a:r>
              <a:rPr lang="fr-FR" sz="1050" dirty="0">
                <a:latin typeface="Calibri" panose="020F0502020204030204" pitchFamily="34" charset="0"/>
                <a:ea typeface="Calibri" panose="020F0502020204030204" pitchFamily="34" charset="0"/>
                <a:cs typeface="Times New Roman" panose="02020603050405020304" pitchFamily="18" charset="0"/>
              </a:rPr>
              <a:t>Questions diverses</a:t>
            </a:r>
            <a:endParaRPr lang="fr-FR"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5712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smtClean="0"/>
              <a:t>Le Président de FAM (Christian) ouvre la séance à 14h10. Il précise que, les participants étant les mêmes, il n’y a pas lieu de distinguer AG et CA. Après le tour de table de présentation </a:t>
            </a:r>
            <a:r>
              <a:rPr lang="fr-FR" dirty="0" smtClean="0"/>
              <a:t>, </a:t>
            </a:r>
            <a:r>
              <a:rPr lang="fr-FR" dirty="0" smtClean="0"/>
              <a:t>l’ordre du </a:t>
            </a:r>
            <a:r>
              <a:rPr lang="fr-FR" smtClean="0"/>
              <a:t>jour </a:t>
            </a:r>
            <a:r>
              <a:rPr lang="fr-FR" smtClean="0"/>
              <a:t>ci-dessus est </a:t>
            </a:r>
            <a:r>
              <a:rPr lang="fr-FR" dirty="0" smtClean="0"/>
              <a:t>adopté.</a:t>
            </a:r>
          </a:p>
          <a:p>
            <a:pPr marL="0" indent="0">
              <a:buNone/>
            </a:pPr>
            <a:r>
              <a:rPr lang="fr-FR" dirty="0" smtClean="0"/>
              <a:t> </a:t>
            </a:r>
            <a:r>
              <a:rPr lang="fr-FR" i="1" dirty="0" smtClean="0"/>
              <a:t>il fait une lecture commentée du rapport d’activité avec un support de diapositives</a:t>
            </a:r>
            <a:r>
              <a:rPr lang="fr-FR" dirty="0" smtClean="0"/>
              <a:t>.</a:t>
            </a:r>
            <a:endParaRPr lang="fr-FR" dirty="0"/>
          </a:p>
        </p:txBody>
      </p:sp>
    </p:spTree>
    <p:extLst>
      <p:ext uri="{BB962C8B-B14F-4D97-AF65-F5344CB8AC3E}">
        <p14:creationId xmlns:p14="http://schemas.microsoft.com/office/powerpoint/2010/main" val="4507623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980728"/>
            <a:ext cx="8229600" cy="5400600"/>
          </a:xfrm>
        </p:spPr>
        <p:txBody>
          <a:bodyPr>
            <a:normAutofit fontScale="70000" lnSpcReduction="20000"/>
          </a:bodyPr>
          <a:lstStyle/>
          <a:p>
            <a:r>
              <a:rPr lang="fr-FR" b="1" dirty="0"/>
              <a:t>RAPPORT D’ACTIVITÉ FAM 2023 :</a:t>
            </a:r>
            <a:endParaRPr lang="fr-FR" dirty="0"/>
          </a:p>
          <a:p>
            <a:r>
              <a:rPr lang="fr-FR" b="1" dirty="0"/>
              <a:t>LE CONTEXTE </a:t>
            </a:r>
            <a:r>
              <a:rPr lang="fr-FR" dirty="0"/>
              <a:t>en quelques mots, car il n’a pas vraiment évolué depuis 2022.</a:t>
            </a:r>
            <a:br>
              <a:rPr lang="fr-FR" dirty="0"/>
            </a:br>
            <a:r>
              <a:rPr lang="fr-FR" b="1" dirty="0"/>
              <a:t>Au plan politique</a:t>
            </a:r>
            <a:r>
              <a:rPr lang="fr-FR" dirty="0"/>
              <a:t>, après une période de tension préélectorale, le président a obtenu en fin d’année un nouveau mandat de cinq ans.</a:t>
            </a:r>
            <a:br>
              <a:rPr lang="fr-FR" dirty="0"/>
            </a:br>
            <a:r>
              <a:rPr lang="fr-FR" b="1" dirty="0"/>
              <a:t>Le cyclone Freddy</a:t>
            </a:r>
            <a:r>
              <a:rPr lang="fr-FR" dirty="0"/>
              <a:t>, inhabituel par sa durée et par sa trajectoire, a entraîné la fermeture d’une journée du centre d’accueil et de la cantine, conformément à la recommandation de la DREN.</a:t>
            </a:r>
          </a:p>
          <a:p>
            <a:r>
              <a:rPr lang="fr-FR" b="1" dirty="0"/>
              <a:t>Au plan social</a:t>
            </a:r>
            <a:r>
              <a:rPr lang="fr-FR" dirty="0"/>
              <a:t>, la banque mondiale confirme, hélas, un taux de pauvreté de 80,7 % de la population en 2023. C’est, bien sûr, sur cette population défavorisée que notre association intervient.</a:t>
            </a:r>
            <a:br>
              <a:rPr lang="fr-FR" dirty="0"/>
            </a:br>
            <a:r>
              <a:rPr lang="fr-FR" dirty="0"/>
              <a:t/>
            </a:r>
            <a:br>
              <a:rPr lang="fr-FR" dirty="0"/>
            </a:br>
            <a:r>
              <a:rPr lang="fr-FR" b="1" dirty="0"/>
              <a:t>VISITES DE « POMPIERS HUMANITAIRES FRANÇAIS »  (PHF</a:t>
            </a:r>
            <a:r>
              <a:rPr lang="fr-FR" dirty="0"/>
              <a:t>)</a:t>
            </a:r>
          </a:p>
          <a:p>
            <a:r>
              <a:rPr lang="fr-FR" dirty="0"/>
              <a:t>Pour rattraper le temps perdu à cause de la </a:t>
            </a:r>
            <a:r>
              <a:rPr lang="fr-FR" dirty="0" err="1"/>
              <a:t>covid</a:t>
            </a:r>
            <a:r>
              <a:rPr lang="fr-FR" dirty="0"/>
              <a:t> 19, les pompiers de St Etienne ont effectué </a:t>
            </a:r>
            <a:r>
              <a:rPr lang="fr-FR" b="1" dirty="0"/>
              <a:t>deux missions </a:t>
            </a:r>
            <a:r>
              <a:rPr lang="fr-FR" dirty="0"/>
              <a:t>de formation à la protection civile des pompiers volontaires de la région ATSINANANA . Ils n’ont pas manqué de rendre visite au centre d’accueil  et à leurs filleuls et de montrer aux enfants les premiers gestes de secours. Démonstrations toujours très appréciée.</a:t>
            </a:r>
          </a:p>
          <a:p>
            <a:endParaRPr lang="fr-FR" dirty="0"/>
          </a:p>
        </p:txBody>
      </p:sp>
    </p:spTree>
    <p:extLst>
      <p:ext uri="{BB962C8B-B14F-4D97-AF65-F5344CB8AC3E}">
        <p14:creationId xmlns:p14="http://schemas.microsoft.com/office/powerpoint/2010/main" val="449227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endParaRPr lang="fr-FR" dirty="0"/>
          </a:p>
        </p:txBody>
      </p:sp>
      <p:pic>
        <p:nvPicPr>
          <p:cNvPr id="7" name="Espace réservé pour une image  6"/>
          <p:cNvPicPr>
            <a:picLocks noGrp="1" noChangeAspect="1"/>
          </p:cNvPicPr>
          <p:nvPr>
            <p:ph type="pic" idx="1"/>
          </p:nvPr>
        </p:nvPicPr>
        <p:blipFill>
          <a:blip r:embed="rId2"/>
          <a:srcRect/>
          <a:stretch>
            <a:fillRect/>
          </a:stretch>
        </p:blipFill>
        <p:spPr>
          <a:xfrm>
            <a:off x="323528" y="0"/>
            <a:ext cx="8496944" cy="5949280"/>
          </a:xfrm>
          <a:prstGeom prst="rect">
            <a:avLst/>
          </a:prstGeom>
        </p:spPr>
      </p:pic>
      <p:sp>
        <p:nvSpPr>
          <p:cNvPr id="6" name="Espace réservé du texte 5"/>
          <p:cNvSpPr>
            <a:spLocks noGrp="1"/>
          </p:cNvSpPr>
          <p:nvPr>
            <p:ph type="body" sz="half" idx="2"/>
          </p:nvPr>
        </p:nvSpPr>
        <p:spPr/>
        <p:txBody>
          <a:bodyPr/>
          <a:lstStyle/>
          <a:p>
            <a:endParaRPr lang="fr-FR"/>
          </a:p>
        </p:txBody>
      </p:sp>
    </p:spTree>
    <p:extLst>
      <p:ext uri="{BB962C8B-B14F-4D97-AF65-F5344CB8AC3E}">
        <p14:creationId xmlns:p14="http://schemas.microsoft.com/office/powerpoint/2010/main" val="33258368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Espace réservé du contenu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60033" y="404665"/>
            <a:ext cx="3759686" cy="5688631"/>
          </a:xfrm>
          <a:blipFill>
            <a:blip r:embed="rId2"/>
            <a:tile tx="0" ty="0" sx="100000" sy="100000" flip="none" algn="tl"/>
          </a:blipFill>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404664"/>
            <a:ext cx="3960440" cy="5688632"/>
          </a:xfrm>
          <a:prstGeom prst="rect">
            <a:avLst/>
          </a:prstGeom>
        </p:spPr>
      </p:pic>
      <p:sp>
        <p:nvSpPr>
          <p:cNvPr id="7" name="ZoneTexte 6"/>
          <p:cNvSpPr txBox="1"/>
          <p:nvPr/>
        </p:nvSpPr>
        <p:spPr>
          <a:xfrm>
            <a:off x="314887" y="6171673"/>
            <a:ext cx="3672408" cy="646331"/>
          </a:xfrm>
          <a:prstGeom prst="rect">
            <a:avLst/>
          </a:prstGeom>
          <a:noFill/>
          <a:ln>
            <a:noFill/>
          </a:ln>
        </p:spPr>
        <p:txBody>
          <a:bodyPr wrap="square" rtlCol="0">
            <a:spAutoFit/>
          </a:bodyPr>
          <a:lstStyle/>
          <a:p>
            <a:pPr algn="ctr"/>
            <a:r>
              <a:rPr lang="fr-FR" dirty="0" smtClean="0"/>
              <a:t>Les enfants en pleine création rythmique avec Marielle </a:t>
            </a:r>
            <a:endParaRPr lang="fr-FR" dirty="0"/>
          </a:p>
        </p:txBody>
      </p:sp>
      <p:sp>
        <p:nvSpPr>
          <p:cNvPr id="11" name="ZoneTexte 10"/>
          <p:cNvSpPr txBox="1"/>
          <p:nvPr/>
        </p:nvSpPr>
        <p:spPr>
          <a:xfrm>
            <a:off x="5915602" y="6145547"/>
            <a:ext cx="1648548" cy="646331"/>
          </a:xfrm>
          <a:prstGeom prst="rect">
            <a:avLst/>
          </a:prstGeom>
          <a:noFill/>
          <a:ln>
            <a:noFill/>
          </a:ln>
        </p:spPr>
        <p:txBody>
          <a:bodyPr wrap="square" rtlCol="0">
            <a:spAutoFit/>
          </a:bodyPr>
          <a:lstStyle/>
          <a:p>
            <a:r>
              <a:rPr lang="fr-FR" dirty="0" smtClean="0"/>
              <a:t>Dessin: Harry fier du résultat</a:t>
            </a:r>
            <a:endParaRPr lang="fr-FR" dirty="0"/>
          </a:p>
        </p:txBody>
      </p:sp>
    </p:spTree>
    <p:extLst>
      <p:ext uri="{BB962C8B-B14F-4D97-AF65-F5344CB8AC3E}">
        <p14:creationId xmlns:p14="http://schemas.microsoft.com/office/powerpoint/2010/main" val="2659140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980728"/>
            <a:ext cx="4040188" cy="1194147"/>
          </a:xfrm>
        </p:spPr>
        <p:txBody>
          <a:bodyPr>
            <a:normAutofit fontScale="85000" lnSpcReduction="10000"/>
          </a:bodyPr>
          <a:lstStyle/>
          <a:p>
            <a:r>
              <a:rPr lang="fr-FR" dirty="0" smtClean="0"/>
              <a:t>ATELIER BRACELETS </a:t>
            </a:r>
            <a:r>
              <a:rPr lang="fr-FR" i="1" u="sng" dirty="0" smtClean="0"/>
              <a:t>avec SANDRA</a:t>
            </a:r>
            <a:r>
              <a:rPr lang="fr-FR" dirty="0" smtClean="0"/>
              <a:t>: Intéressé </a:t>
            </a:r>
            <a:r>
              <a:rPr lang="fr-FR" dirty="0"/>
              <a:t>un parrain propose d’acheter des bracelets fabriqués par les enfants pour sa famille.</a:t>
            </a:r>
          </a:p>
        </p:txBody>
      </p:sp>
      <p:sp>
        <p:nvSpPr>
          <p:cNvPr id="5" name="Espace réservé du texte 4"/>
          <p:cNvSpPr>
            <a:spLocks noGrp="1"/>
          </p:cNvSpPr>
          <p:nvPr>
            <p:ph type="body" sz="quarter" idx="3"/>
          </p:nvPr>
        </p:nvSpPr>
        <p:spPr/>
        <p:txBody>
          <a:bodyPr/>
          <a:lstStyle/>
          <a:p>
            <a:r>
              <a:rPr lang="fr-FR" dirty="0" smtClean="0"/>
              <a:t>CLUB D’ANGLAIS</a:t>
            </a:r>
            <a:endParaRPr lang="fr-FR" dirty="0"/>
          </a:p>
        </p:txBody>
      </p:sp>
      <p:pic>
        <p:nvPicPr>
          <p:cNvPr id="7" name="Espace réservé du contenu 6" descr="IMG_1292.jpg"/>
          <p:cNvPicPr>
            <a:picLocks noGrp="1" noChangeAspect="1"/>
          </p:cNvPicPr>
          <p:nvPr>
            <p:ph sz="quarter" idx="4"/>
          </p:nvPr>
        </p:nvPicPr>
        <p:blipFill>
          <a:blip r:embed="rId2" cstate="print"/>
          <a:stretch>
            <a:fillRect/>
          </a:stretch>
        </p:blipFill>
        <p:spPr>
          <a:xfrm rot="5400000">
            <a:off x="4793704" y="2173436"/>
            <a:ext cx="3744416" cy="3951288"/>
          </a:xfrm>
          <a:prstGeom prst="rect">
            <a:avLst/>
          </a:prstGeom>
        </p:spPr>
      </p:pic>
      <p:pic>
        <p:nvPicPr>
          <p:cNvPr id="8" name="Espace réservé du contenu 7" descr="IMG_1306.jpg"/>
          <p:cNvPicPr>
            <a:picLocks noGrp="1" noChangeAspect="1"/>
          </p:cNvPicPr>
          <p:nvPr>
            <p:ph sz="half" idx="2"/>
          </p:nvPr>
        </p:nvPicPr>
        <p:blipFill>
          <a:blip r:embed="rId3" cstate="print"/>
          <a:stretch>
            <a:fillRect/>
          </a:stretch>
        </p:blipFill>
        <p:spPr>
          <a:xfrm rot="5400000">
            <a:off x="569082" y="2209440"/>
            <a:ext cx="3816424" cy="395128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dirty="0" smtClean="0"/>
              <a:t>Journée à FOULPOINTE </a:t>
            </a:r>
            <a:r>
              <a:rPr lang="fr-FR" sz="2000" dirty="0" smtClean="0"/>
              <a:t>pour récompenser les reçus aux examens et concours, financée par le reliquat du don « Coeur2 Gaga »  et la contribution de quelques parrains concernés</a:t>
            </a:r>
            <a:endParaRPr lang="fr-FR" sz="2000" dirty="0"/>
          </a:p>
        </p:txBody>
      </p:sp>
      <p:sp>
        <p:nvSpPr>
          <p:cNvPr id="3" name="Espace réservé du texte 2"/>
          <p:cNvSpPr>
            <a:spLocks noGrp="1"/>
          </p:cNvSpPr>
          <p:nvPr>
            <p:ph type="body" idx="1"/>
          </p:nvPr>
        </p:nvSpPr>
        <p:spPr>
          <a:xfrm>
            <a:off x="428596" y="1285860"/>
            <a:ext cx="4040188" cy="639762"/>
          </a:xfrm>
        </p:spPr>
        <p:txBody>
          <a:bodyPr/>
          <a:lstStyle/>
          <a:p>
            <a:r>
              <a:rPr lang="fr-FR" dirty="0" smtClean="0"/>
              <a:t>BAIGNADE</a:t>
            </a:r>
            <a:endParaRPr lang="fr-FR" dirty="0"/>
          </a:p>
        </p:txBody>
      </p:sp>
      <p:pic>
        <p:nvPicPr>
          <p:cNvPr id="7" name="Espace réservé du contenu 6" descr="IMG_1430.jpg"/>
          <p:cNvPicPr>
            <a:picLocks noGrp="1" noChangeAspect="1"/>
          </p:cNvPicPr>
          <p:nvPr>
            <p:ph sz="half" idx="2"/>
          </p:nvPr>
        </p:nvPicPr>
        <p:blipFill>
          <a:blip r:embed="rId2" cstate="print"/>
          <a:stretch>
            <a:fillRect/>
          </a:stretch>
        </p:blipFill>
        <p:spPr>
          <a:xfrm>
            <a:off x="428596" y="2000240"/>
            <a:ext cx="3757610" cy="3143272"/>
          </a:xfrm>
        </p:spPr>
      </p:pic>
      <p:sp>
        <p:nvSpPr>
          <p:cNvPr id="5" name="Espace réservé du texte 4"/>
          <p:cNvSpPr>
            <a:spLocks noGrp="1"/>
          </p:cNvSpPr>
          <p:nvPr>
            <p:ph type="body" sz="quarter" idx="3"/>
          </p:nvPr>
        </p:nvSpPr>
        <p:spPr>
          <a:xfrm>
            <a:off x="4929190" y="1357298"/>
            <a:ext cx="3614734" cy="603263"/>
          </a:xfrm>
        </p:spPr>
        <p:txBody>
          <a:bodyPr>
            <a:normAutofit/>
          </a:bodyPr>
          <a:lstStyle/>
          <a:p>
            <a:r>
              <a:rPr lang="fr-FR" dirty="0" smtClean="0"/>
              <a:t>MENU</a:t>
            </a:r>
            <a:endParaRPr lang="fr-FR" dirty="0"/>
          </a:p>
        </p:txBody>
      </p:sp>
      <p:pic>
        <p:nvPicPr>
          <p:cNvPr id="14" name="Espace réservé du contenu 8" descr="IMG_1373.jpg"/>
          <p:cNvPicPr>
            <a:picLocks noGrp="1" noChangeAspect="1"/>
          </p:cNvPicPr>
          <p:nvPr>
            <p:ph sz="quarter" idx="4"/>
          </p:nvPr>
        </p:nvPicPr>
        <p:blipFill>
          <a:blip r:embed="rId3" cstate="print"/>
          <a:stretch>
            <a:fillRect/>
          </a:stretch>
        </p:blipFill>
        <p:spPr>
          <a:xfrm rot="5400000">
            <a:off x="5118884" y="1596232"/>
            <a:ext cx="3143272" cy="3951288"/>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r>
              <a:rPr lang="fr-FR" dirty="0" smtClean="0"/>
              <a:t>VISITE DU LAGON</a:t>
            </a:r>
            <a:endParaRPr lang="fr-FR" dirty="0"/>
          </a:p>
        </p:txBody>
      </p:sp>
      <p:pic>
        <p:nvPicPr>
          <p:cNvPr id="7" name="Espace réservé du contenu 6" descr="IMG_1368.jpg"/>
          <p:cNvPicPr>
            <a:picLocks noGrp="1" noChangeAspect="1"/>
          </p:cNvPicPr>
          <p:nvPr>
            <p:ph sz="half" idx="2"/>
          </p:nvPr>
        </p:nvPicPr>
        <p:blipFill>
          <a:blip r:embed="rId2" cstate="print"/>
          <a:stretch>
            <a:fillRect/>
          </a:stretch>
        </p:blipFill>
        <p:spPr>
          <a:xfrm rot="5400000">
            <a:off x="-99837" y="2814423"/>
            <a:ext cx="3414317" cy="2643207"/>
          </a:xfrm>
        </p:spPr>
      </p:pic>
      <p:sp>
        <p:nvSpPr>
          <p:cNvPr id="5" name="Espace réservé du texte 4"/>
          <p:cNvSpPr>
            <a:spLocks noGrp="1"/>
          </p:cNvSpPr>
          <p:nvPr>
            <p:ph type="body" sz="quarter" idx="3"/>
          </p:nvPr>
        </p:nvSpPr>
        <p:spPr>
          <a:xfrm>
            <a:off x="3286117" y="836712"/>
            <a:ext cx="5400684" cy="1338163"/>
          </a:xfrm>
        </p:spPr>
        <p:txBody>
          <a:bodyPr>
            <a:normAutofit fontScale="92500" lnSpcReduction="10000"/>
          </a:bodyPr>
          <a:lstStyle/>
          <a:p>
            <a:pPr algn="ctr"/>
            <a:r>
              <a:rPr lang="fr-FR" dirty="0" smtClean="0"/>
              <a:t>VISITE DU FORT du 19</a:t>
            </a:r>
            <a:r>
              <a:rPr lang="fr-FR" baseline="30000" dirty="0" smtClean="0"/>
              <a:t>ème</a:t>
            </a:r>
            <a:r>
              <a:rPr lang="fr-FR" dirty="0" smtClean="0"/>
              <a:t> siècle: </a:t>
            </a:r>
            <a:r>
              <a:rPr lang="fr-FR" b="0" i="1" dirty="0" smtClean="0"/>
              <a:t>une des rares constructions en dur de la monarchie Merina sur la côte est. Aucun enfant ne l’avait visité!</a:t>
            </a:r>
            <a:endParaRPr lang="fr-FR" b="0" i="1" dirty="0"/>
          </a:p>
        </p:txBody>
      </p:sp>
      <p:pic>
        <p:nvPicPr>
          <p:cNvPr id="8" name="Espace réservé du contenu 7" descr="IMG-20231108-WA0004.jpg"/>
          <p:cNvPicPr>
            <a:picLocks noGrp="1" noChangeAspect="1"/>
          </p:cNvPicPr>
          <p:nvPr>
            <p:ph sz="quarter" idx="4"/>
          </p:nvPr>
        </p:nvPicPr>
        <p:blipFill>
          <a:blip r:embed="rId3" cstate="print"/>
          <a:stretch>
            <a:fillRect/>
          </a:stretch>
        </p:blipFill>
        <p:spPr>
          <a:xfrm>
            <a:off x="3286116" y="2500307"/>
            <a:ext cx="2500330" cy="3286148"/>
          </a:xfrm>
        </p:spPr>
      </p:pic>
      <p:pic>
        <p:nvPicPr>
          <p:cNvPr id="9" name="Image 8" descr="IMG-20231108-WA0003.jpg"/>
          <p:cNvPicPr>
            <a:picLocks noChangeAspect="1"/>
          </p:cNvPicPr>
          <p:nvPr/>
        </p:nvPicPr>
        <p:blipFill>
          <a:blip r:embed="rId4" cstate="print"/>
          <a:stretch>
            <a:fillRect/>
          </a:stretch>
        </p:blipFill>
        <p:spPr>
          <a:xfrm>
            <a:off x="6215074" y="2428868"/>
            <a:ext cx="2431021" cy="328614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000" dirty="0" smtClean="0"/>
              <a:t>SOFIA A LA PLAGE AVEC SANDRA</a:t>
            </a:r>
            <a:br>
              <a:rPr lang="fr-FR" sz="2000" dirty="0" smtClean="0"/>
            </a:br>
            <a:r>
              <a:rPr lang="fr-FR" sz="2000" dirty="0" smtClean="0"/>
              <a:t>Notre</a:t>
            </a:r>
            <a:r>
              <a:rPr lang="fr-FR" dirty="0" smtClean="0"/>
              <a:t> </a:t>
            </a:r>
            <a:r>
              <a:rPr lang="fr-FR" sz="2000" dirty="0" smtClean="0"/>
              <a:t>petite polyhandicapée particulièrement joyeuse de se baigner. Un grand </a:t>
            </a:r>
            <a:r>
              <a:rPr lang="fr-FR" sz="2000" dirty="0"/>
              <a:t>merci à Sandra pour </a:t>
            </a:r>
            <a:r>
              <a:rPr lang="fr-FR" sz="2000" dirty="0" smtClean="0"/>
              <a:t>l’avoir prise  </a:t>
            </a:r>
            <a:r>
              <a:rPr lang="fr-FR" sz="2000" dirty="0"/>
              <a:t>en </a:t>
            </a:r>
            <a:r>
              <a:rPr lang="fr-FR" sz="2000" dirty="0" smtClean="0"/>
              <a:t>charge ce jour là </a:t>
            </a:r>
            <a:endParaRPr lang="fr-FR" sz="2000" dirty="0"/>
          </a:p>
        </p:txBody>
      </p:sp>
      <p:pic>
        <p:nvPicPr>
          <p:cNvPr id="3" name="Image 2" descr="IMG-20231108-WA0007.jpg"/>
          <p:cNvPicPr>
            <a:picLocks noChangeAspect="1"/>
          </p:cNvPicPr>
          <p:nvPr/>
        </p:nvPicPr>
        <p:blipFill>
          <a:blip r:embed="rId2" cstate="print"/>
          <a:stretch>
            <a:fillRect/>
          </a:stretch>
        </p:blipFill>
        <p:spPr>
          <a:xfrm>
            <a:off x="2428860" y="1714488"/>
            <a:ext cx="4073066" cy="4479223"/>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texte 2"/>
          <p:cNvSpPr>
            <a:spLocks noGrp="1"/>
          </p:cNvSpPr>
          <p:nvPr>
            <p:ph type="body" idx="1"/>
          </p:nvPr>
        </p:nvSpPr>
        <p:spPr/>
        <p:txBody>
          <a:bodyPr/>
          <a:lstStyle/>
          <a:p>
            <a:r>
              <a:rPr lang="fr-FR" dirty="0" smtClean="0"/>
              <a:t>GYM</a:t>
            </a:r>
            <a:endParaRPr lang="fr-FR" dirty="0"/>
          </a:p>
        </p:txBody>
      </p:sp>
      <p:sp>
        <p:nvSpPr>
          <p:cNvPr id="5" name="Espace réservé du texte 4"/>
          <p:cNvSpPr>
            <a:spLocks noGrp="1"/>
          </p:cNvSpPr>
          <p:nvPr>
            <p:ph type="body" sz="quarter" idx="3"/>
          </p:nvPr>
        </p:nvSpPr>
        <p:spPr>
          <a:xfrm>
            <a:off x="4857752" y="1535113"/>
            <a:ext cx="3829048" cy="639762"/>
          </a:xfrm>
        </p:spPr>
        <p:txBody>
          <a:bodyPr/>
          <a:lstStyle/>
          <a:p>
            <a:r>
              <a:rPr lang="fr-FR" dirty="0" smtClean="0"/>
              <a:t>MEDITATION</a:t>
            </a:r>
            <a:endParaRPr lang="fr-FR" dirty="0"/>
          </a:p>
        </p:txBody>
      </p:sp>
      <p:pic>
        <p:nvPicPr>
          <p:cNvPr id="7" name="Espace réservé du contenu 4" descr="IMG_1353.jpg"/>
          <p:cNvPicPr>
            <a:picLocks noGrp="1" noChangeAspect="1"/>
          </p:cNvPicPr>
          <p:nvPr>
            <p:ph sz="half" idx="2"/>
          </p:nvPr>
        </p:nvPicPr>
        <p:blipFill>
          <a:blip r:embed="rId2" cstate="print"/>
          <a:stretch>
            <a:fillRect/>
          </a:stretch>
        </p:blipFill>
        <p:spPr>
          <a:xfrm rot="5400000">
            <a:off x="281050" y="2281448"/>
            <a:ext cx="4392488" cy="3951288"/>
          </a:xfrm>
          <a:prstGeom prst="rect">
            <a:avLst/>
          </a:prstGeom>
        </p:spPr>
      </p:pic>
      <p:pic>
        <p:nvPicPr>
          <p:cNvPr id="10" name="Espace réservé du contenu 9" descr="IMG_1427.png"/>
          <p:cNvPicPr>
            <a:picLocks noGrp="1" noChangeAspect="1"/>
          </p:cNvPicPr>
          <p:nvPr>
            <p:ph sz="quarter" idx="4"/>
          </p:nvPr>
        </p:nvPicPr>
        <p:blipFill>
          <a:blip r:embed="rId3" cstate="print"/>
          <a:stretch>
            <a:fillRect/>
          </a:stretch>
        </p:blipFill>
        <p:spPr>
          <a:xfrm>
            <a:off x="5000628" y="2174874"/>
            <a:ext cx="3500462" cy="4278461"/>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u="sng" dirty="0" smtClean="0"/>
              <a:t>PATE A MODELER § </a:t>
            </a:r>
            <a:r>
              <a:rPr lang="fr-FR" sz="3200" u="sng" smtClean="0"/>
              <a:t>ECRITURE </a:t>
            </a:r>
            <a:br>
              <a:rPr lang="fr-FR" sz="3200" u="sng" smtClean="0"/>
            </a:br>
            <a:r>
              <a:rPr lang="fr-FR" sz="3200" smtClean="0"/>
              <a:t>pour </a:t>
            </a:r>
            <a:r>
              <a:rPr lang="fr-FR" sz="3200" dirty="0" smtClean="0"/>
              <a:t>les plus petits</a:t>
            </a:r>
            <a:endParaRPr lang="fr-FR" sz="3200" dirty="0"/>
          </a:p>
        </p:txBody>
      </p:sp>
      <p:pic>
        <p:nvPicPr>
          <p:cNvPr id="10" name="Espace réservé du contenu 11" descr="IMG_1418.jpg"/>
          <p:cNvPicPr>
            <a:picLocks noGrp="1" noChangeAspect="1"/>
          </p:cNvPicPr>
          <p:nvPr>
            <p:ph sz="quarter" idx="4"/>
          </p:nvPr>
        </p:nvPicPr>
        <p:blipFill>
          <a:blip r:embed="rId2" cstate="print"/>
          <a:stretch>
            <a:fillRect/>
          </a:stretch>
        </p:blipFill>
        <p:spPr>
          <a:xfrm rot="5400000">
            <a:off x="2214546" y="1785926"/>
            <a:ext cx="4572032" cy="428628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a:t>
            </a:r>
            <a:r>
              <a:rPr lang="fr-FR" dirty="0" err="1" smtClean="0"/>
              <a:t>Bachata</a:t>
            </a:r>
            <a:r>
              <a:rPr lang="fr-FR" dirty="0" smtClean="0"/>
              <a:t> avec le « maitre de danse » </a:t>
            </a:r>
            <a:endParaRPr lang="fr-FR" dirty="0"/>
          </a:p>
        </p:txBody>
      </p:sp>
      <p:pic>
        <p:nvPicPr>
          <p:cNvPr id="5" name="Espace réservé du contenu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05562" y="1600200"/>
            <a:ext cx="2941875" cy="4525963"/>
          </a:xfrm>
        </p:spPr>
      </p:pic>
      <p:pic>
        <p:nvPicPr>
          <p:cNvPr id="6" name="Espace réservé du contenu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76056" y="1600200"/>
            <a:ext cx="2880320" cy="4525963"/>
          </a:xfrm>
        </p:spPr>
      </p:pic>
    </p:spTree>
    <p:extLst>
      <p:ext uri="{BB962C8B-B14F-4D97-AF65-F5344CB8AC3E}">
        <p14:creationId xmlns:p14="http://schemas.microsoft.com/office/powerpoint/2010/main" val="7270241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idx="1"/>
          </p:nvPr>
        </p:nvSpPr>
        <p:spPr/>
        <p:txBody>
          <a:bodyPr/>
          <a:lstStyle/>
          <a:p>
            <a:r>
              <a:rPr lang="fr-FR" dirty="0" smtClean="0"/>
              <a:t>PREPARATION D’HALLOWEEN</a:t>
            </a:r>
            <a:endParaRPr lang="fr-FR" dirty="0"/>
          </a:p>
        </p:txBody>
      </p:sp>
      <p:pic>
        <p:nvPicPr>
          <p:cNvPr id="7" name="Espace réservé du contenu 6" descr="IMG_1342.jpg"/>
          <p:cNvPicPr>
            <a:picLocks noGrp="1" noChangeAspect="1"/>
          </p:cNvPicPr>
          <p:nvPr>
            <p:ph sz="half" idx="2"/>
          </p:nvPr>
        </p:nvPicPr>
        <p:blipFill>
          <a:blip r:embed="rId2" cstate="print"/>
          <a:stretch>
            <a:fillRect/>
          </a:stretch>
        </p:blipFill>
        <p:spPr>
          <a:xfrm rot="5400000">
            <a:off x="486549" y="2442352"/>
            <a:ext cx="3813183" cy="3643337"/>
          </a:xfrm>
        </p:spPr>
      </p:pic>
      <p:sp>
        <p:nvSpPr>
          <p:cNvPr id="5" name="Espace réservé du texte 4"/>
          <p:cNvSpPr>
            <a:spLocks noGrp="1"/>
          </p:cNvSpPr>
          <p:nvPr>
            <p:ph type="body" sz="quarter" idx="3"/>
          </p:nvPr>
        </p:nvSpPr>
        <p:spPr>
          <a:xfrm>
            <a:off x="4786314" y="1535113"/>
            <a:ext cx="3900486" cy="639762"/>
          </a:xfrm>
        </p:spPr>
        <p:txBody>
          <a:bodyPr/>
          <a:lstStyle/>
          <a:p>
            <a:pPr algn="ctr"/>
            <a:r>
              <a:rPr lang="fr-FR" dirty="0" smtClean="0"/>
              <a:t>RESULTAT</a:t>
            </a:r>
            <a:endParaRPr lang="fr-FR" dirty="0"/>
          </a:p>
        </p:txBody>
      </p:sp>
      <p:pic>
        <p:nvPicPr>
          <p:cNvPr id="10" name="Espace réservé du contenu 9" descr="IMG-20231108-WA0009.jpg"/>
          <p:cNvPicPr>
            <a:picLocks noGrp="1" noChangeAspect="1"/>
          </p:cNvPicPr>
          <p:nvPr>
            <p:ph sz="quarter" idx="4"/>
          </p:nvPr>
        </p:nvPicPr>
        <p:blipFill>
          <a:blip r:embed="rId3" cstate="print"/>
          <a:stretch>
            <a:fillRect/>
          </a:stretch>
        </p:blipFill>
        <p:spPr>
          <a:xfrm>
            <a:off x="4857752" y="2428867"/>
            <a:ext cx="3429023" cy="3786215"/>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28860" y="4643446"/>
            <a:ext cx="5486400" cy="566738"/>
          </a:xfrm>
        </p:spPr>
        <p:txBody>
          <a:bodyPr/>
          <a:lstStyle/>
          <a:p>
            <a:r>
              <a:rPr lang="fr-FR" dirty="0" smtClean="0"/>
              <a:t>CLUB D’ESPAGNOL avec PATRICIA</a:t>
            </a:r>
            <a:endParaRPr lang="fr-FR" dirty="0"/>
          </a:p>
        </p:txBody>
      </p:sp>
      <p:sp>
        <p:nvSpPr>
          <p:cNvPr id="5" name="Espace réservé pour une image  2"/>
          <p:cNvSpPr txBox="1">
            <a:spLocks/>
          </p:cNvSpPr>
          <p:nvPr/>
        </p:nvSpPr>
        <p:spPr>
          <a:xfrm>
            <a:off x="1785918" y="571480"/>
            <a:ext cx="5486400" cy="4114800"/>
          </a:xfrm>
          <a:prstGeom prst="rect">
            <a:avLst/>
          </a:prstGeom>
        </p:spPr>
      </p:sp>
      <p:pic>
        <p:nvPicPr>
          <p:cNvPr id="6" name="Espace réservé du contenu 7" descr="IMG_1314.jpg"/>
          <p:cNvPicPr>
            <a:picLocks noGrp="1" noChangeAspect="1"/>
          </p:cNvPicPr>
          <p:nvPr>
            <p:ph type="pic" idx="1"/>
          </p:nvPr>
        </p:nvPicPr>
        <p:blipFill>
          <a:blip r:embed="rId2" cstate="print"/>
          <a:srcRect/>
          <a:stretch>
            <a:fillRect/>
          </a:stretch>
        </p:blipFill>
        <p:spPr>
          <a:xfrm rot="5400000">
            <a:off x="2596685" y="550865"/>
            <a:ext cx="3927491" cy="41148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a:bodyPr>
          <a:lstStyle/>
          <a:p>
            <a:r>
              <a:rPr lang="fr-FR" sz="2400" b="1" dirty="0" smtClean="0"/>
              <a:t>Cours de </a:t>
            </a:r>
            <a:r>
              <a:rPr lang="fr-FR" sz="2400" b="1" dirty="0" err="1" smtClean="0"/>
              <a:t>Giovanie</a:t>
            </a:r>
            <a:r>
              <a:rPr lang="fr-FR" sz="2400" b="1" dirty="0" smtClean="0"/>
              <a:t> avec les enfants des rues </a:t>
            </a:r>
            <a:r>
              <a:rPr lang="fr-FR" sz="2400" dirty="0" smtClean="0"/>
              <a:t>(autour de </a:t>
            </a:r>
            <a:r>
              <a:rPr lang="fr-FR" sz="2400" dirty="0" err="1" smtClean="0"/>
              <a:t>superU</a:t>
            </a:r>
            <a:r>
              <a:rPr lang="fr-FR" sz="2400" dirty="0" smtClean="0"/>
              <a:t>)</a:t>
            </a:r>
            <a:endParaRPr lang="fr-FR" sz="2400" dirty="0"/>
          </a:p>
        </p:txBody>
      </p:sp>
      <p:sp>
        <p:nvSpPr>
          <p:cNvPr id="4" name="Espace réservé du contenu 3"/>
          <p:cNvSpPr>
            <a:spLocks noGrp="1"/>
          </p:cNvSpPr>
          <p:nvPr>
            <p:ph sz="half" idx="2"/>
          </p:nvPr>
        </p:nvSpPr>
        <p:spPr>
          <a:xfrm>
            <a:off x="4648200" y="1196752"/>
            <a:ext cx="4038600" cy="4929412"/>
          </a:xfrm>
        </p:spPr>
        <p:txBody>
          <a:bodyPr>
            <a:normAutofit fontScale="62500" lnSpcReduction="20000"/>
          </a:bodyPr>
          <a:lstStyle/>
          <a:p>
            <a:r>
              <a:rPr lang="fr-FR" dirty="0" err="1" smtClean="0"/>
              <a:t>Giovanie</a:t>
            </a:r>
            <a:r>
              <a:rPr lang="fr-FR" dirty="0" smtClean="0"/>
              <a:t>:  « L'objectif </a:t>
            </a:r>
            <a:r>
              <a:rPr lang="fr-FR" dirty="0"/>
              <a:t>de la formation </a:t>
            </a:r>
            <a:r>
              <a:rPr lang="fr-FR" dirty="0" smtClean="0"/>
              <a:t>de ces </a:t>
            </a:r>
            <a:r>
              <a:rPr lang="fr-FR" dirty="0"/>
              <a:t>enfants </a:t>
            </a:r>
            <a:r>
              <a:rPr lang="fr-FR" dirty="0" smtClean="0"/>
              <a:t>est </a:t>
            </a:r>
            <a:r>
              <a:rPr lang="fr-FR" b="1" dirty="0"/>
              <a:t>de les aider à développer des compétences pour </a:t>
            </a:r>
            <a:r>
              <a:rPr lang="fr-FR" b="1" dirty="0" smtClean="0"/>
              <a:t>leur autonomie</a:t>
            </a:r>
            <a:r>
              <a:rPr lang="fr-FR" dirty="0" smtClean="0"/>
              <a:t>. </a:t>
            </a:r>
            <a:r>
              <a:rPr lang="fr-FR" dirty="0"/>
              <a:t>A</a:t>
            </a:r>
            <a:r>
              <a:rPr lang="fr-FR" dirty="0" smtClean="0"/>
              <a:t> </a:t>
            </a:r>
            <a:r>
              <a:rPr lang="fr-FR" dirty="0"/>
              <a:t>la fin de la formation, ils seront capables de se débrouiller seuls et ne mendieront plus.</a:t>
            </a:r>
            <a:r>
              <a:rPr lang="fr-FR" sz="4400" dirty="0"/>
              <a:t/>
            </a:r>
            <a:br>
              <a:rPr lang="fr-FR" sz="4400" dirty="0"/>
            </a:br>
            <a:r>
              <a:rPr lang="fr-FR" dirty="0"/>
              <a:t>Chaque jour, ils progressent et maintenant, ils sont en mesure </a:t>
            </a:r>
            <a:r>
              <a:rPr lang="fr-FR" b="1" dirty="0"/>
              <a:t>d'écrire leurs noms, de compter et d'utiliser un ordinateur</a:t>
            </a:r>
            <a:r>
              <a:rPr lang="fr-FR" dirty="0"/>
              <a:t>.</a:t>
            </a:r>
            <a:r>
              <a:rPr lang="fr-FR" sz="4400" dirty="0"/>
              <a:t/>
            </a:r>
            <a:br>
              <a:rPr lang="fr-FR" sz="4400" dirty="0"/>
            </a:br>
            <a:r>
              <a:rPr lang="fr-FR" dirty="0"/>
              <a:t>Toutefois, ils ont du mal à se concentrer pendant les cours car </a:t>
            </a:r>
            <a:r>
              <a:rPr lang="fr-FR" b="1" dirty="0"/>
              <a:t>ils ont </a:t>
            </a:r>
            <a:r>
              <a:rPr lang="fr-FR" b="1" dirty="0" smtClean="0"/>
              <a:t>faim.</a:t>
            </a:r>
          </a:p>
          <a:p>
            <a:r>
              <a:rPr lang="fr-FR" dirty="0" smtClean="0"/>
              <a:t> D’où ma demande: serait-il possible d’en inclure une dizaine dans la cantine trois jours par semaine? »</a:t>
            </a:r>
          </a:p>
          <a:p>
            <a:r>
              <a:rPr lang="fr-FR" sz="3200" b="1" i="1" dirty="0" smtClean="0"/>
              <a:t>Cinq enfants, en moyenne, sont venus manger à la cantine et ont participé, très motivés, au cours de soutien</a:t>
            </a:r>
          </a:p>
        </p:txBody>
      </p:sp>
      <p:pic>
        <p:nvPicPr>
          <p:cNvPr id="5" name="Espace réservé pour une image  4" descr="IMG_1419.jpg"/>
          <p:cNvPicPr>
            <a:picLocks noGrp="1" noChangeAspect="1"/>
          </p:cNvPicPr>
          <p:nvPr>
            <p:ph sz="half" idx="1"/>
          </p:nvPr>
        </p:nvPicPr>
        <p:blipFill>
          <a:blip r:embed="rId2" cstate="print"/>
          <a:srcRect/>
          <a:stretch>
            <a:fillRect/>
          </a:stretch>
        </p:blipFill>
        <p:spPr>
          <a:xfrm rot="5400000">
            <a:off x="-177963" y="1626233"/>
            <a:ext cx="4929413" cy="4070449"/>
          </a:xfrm>
        </p:spPr>
      </p:pic>
    </p:spTree>
    <p:extLst>
      <p:ext uri="{BB962C8B-B14F-4D97-AF65-F5344CB8AC3E}">
        <p14:creationId xmlns:p14="http://schemas.microsoft.com/office/powerpoint/2010/main" val="1904590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a:xfrm>
            <a:off x="457200" y="980728"/>
            <a:ext cx="8229600" cy="5174035"/>
          </a:xfrm>
        </p:spPr>
        <p:txBody>
          <a:bodyPr>
            <a:normAutofit fontScale="62500" lnSpcReduction="20000"/>
          </a:bodyPr>
          <a:lstStyle/>
          <a:p>
            <a:r>
              <a:rPr lang="fr-FR" sz="4400" b="1" dirty="0"/>
              <a:t>RESULTATS </a:t>
            </a:r>
            <a:r>
              <a:rPr lang="fr-FR" sz="4400" b="1" dirty="0" smtClean="0"/>
              <a:t>SCOLAIRES</a:t>
            </a:r>
            <a:r>
              <a:rPr lang="fr-FR" i="1" dirty="0" smtClean="0"/>
              <a:t>: Un de nos </a:t>
            </a:r>
            <a:r>
              <a:rPr lang="fr-FR" b="1" i="1" dirty="0" smtClean="0"/>
              <a:t>objectifs</a:t>
            </a:r>
            <a:r>
              <a:rPr lang="fr-FR" i="1" dirty="0" smtClean="0"/>
              <a:t> est de faire suivre aux enfants une </a:t>
            </a:r>
            <a:r>
              <a:rPr lang="fr-FR" b="1" i="1" dirty="0" smtClean="0"/>
              <a:t>scolarité satisfaisante </a:t>
            </a:r>
            <a:r>
              <a:rPr lang="fr-FR" i="1" dirty="0" smtClean="0"/>
              <a:t>grâce à une </a:t>
            </a:r>
            <a:r>
              <a:rPr lang="fr-FR" b="1" i="1" dirty="0" smtClean="0"/>
              <a:t>bonne alimentation, une prime de rentrée, le suivi du travail et de la santé, le soutien, une ambiance du centre propice aux études</a:t>
            </a:r>
            <a:endParaRPr lang="fr-FR" b="1" i="1" dirty="0"/>
          </a:p>
          <a:p>
            <a:r>
              <a:rPr lang="fr-FR" dirty="0"/>
              <a:t>CEPE : 4 admis sur 4 candidats</a:t>
            </a:r>
          </a:p>
          <a:p>
            <a:r>
              <a:rPr lang="fr-FR" dirty="0"/>
              <a:t>BEPC: 13…sur 20.  15 </a:t>
            </a:r>
            <a:r>
              <a:rPr lang="fr-FR" dirty="0" smtClean="0"/>
              <a:t>élèves sont entrés </a:t>
            </a:r>
            <a:r>
              <a:rPr lang="fr-FR" dirty="0"/>
              <a:t>en seconde dont </a:t>
            </a:r>
            <a:r>
              <a:rPr lang="fr-FR" dirty="0" smtClean="0"/>
              <a:t>8   »boostés »</a:t>
            </a:r>
            <a:r>
              <a:rPr lang="fr-FR" dirty="0"/>
              <a:t> après appréciation positive de leurs résultats scolaires par </a:t>
            </a:r>
            <a:r>
              <a:rPr lang="fr-FR" b="1" dirty="0"/>
              <a:t>notre conseil d’enseignement…</a:t>
            </a:r>
            <a:r>
              <a:rPr lang="fr-FR" dirty="0"/>
              <a:t>et versement de 100000 </a:t>
            </a:r>
            <a:r>
              <a:rPr lang="fr-FR" dirty="0" err="1"/>
              <a:t>ariary</a:t>
            </a:r>
            <a:r>
              <a:rPr lang="fr-FR" dirty="0"/>
              <a:t>. Versement surprenant mais légal </a:t>
            </a:r>
            <a:r>
              <a:rPr lang="fr-FR" dirty="0" smtClean="0"/>
              <a:t>…semble-t-il!</a:t>
            </a:r>
            <a:endParaRPr lang="fr-FR" dirty="0"/>
          </a:p>
          <a:p>
            <a:r>
              <a:rPr lang="fr-FR" dirty="0"/>
              <a:t>BAC: 9 sur 14: 64%</a:t>
            </a:r>
            <a:r>
              <a:rPr lang="fr-FR" b="1" dirty="0"/>
              <a:t>. Meilleur résultat que la Province de Toamasina</a:t>
            </a:r>
            <a:endParaRPr lang="fr-FR" dirty="0"/>
          </a:p>
          <a:p>
            <a:r>
              <a:rPr lang="fr-FR" dirty="0"/>
              <a:t>Pas de mention bien mais </a:t>
            </a:r>
            <a:r>
              <a:rPr lang="fr-FR" b="1" dirty="0"/>
              <a:t>3 élèves de première reçus au bac</a:t>
            </a:r>
            <a:r>
              <a:rPr lang="fr-FR" dirty="0"/>
              <a:t>.</a:t>
            </a:r>
          </a:p>
          <a:p>
            <a:r>
              <a:rPr lang="fr-FR" dirty="0"/>
              <a:t> Pour les </a:t>
            </a:r>
            <a:r>
              <a:rPr lang="fr-FR" b="1" dirty="0"/>
              <a:t>concours</a:t>
            </a:r>
            <a:r>
              <a:rPr lang="fr-FR" dirty="0"/>
              <a:t> : 1 regret pas de reçu </a:t>
            </a:r>
            <a:r>
              <a:rPr lang="fr-FR" b="1" dirty="0"/>
              <a:t>pour passerelle numérique </a:t>
            </a:r>
            <a:endParaRPr lang="fr-FR" dirty="0"/>
          </a:p>
          <a:p>
            <a:r>
              <a:rPr lang="fr-FR" dirty="0"/>
              <a:t>Mais une satisfaction </a:t>
            </a:r>
            <a:r>
              <a:rPr lang="fr-FR" b="1" dirty="0"/>
              <a:t>deux reçues à SESAME</a:t>
            </a:r>
            <a:r>
              <a:rPr lang="fr-FR" dirty="0"/>
              <a:t>.</a:t>
            </a:r>
          </a:p>
          <a:p>
            <a:r>
              <a:rPr lang="fr-FR" dirty="0"/>
              <a:t>Une déception , une élève brillante de SESAME a dû être radiée  suite à des dérives financières. Une satisfaction encore </a:t>
            </a:r>
            <a:r>
              <a:rPr lang="fr-FR" b="1" dirty="0"/>
              <a:t>DIHARY</a:t>
            </a:r>
            <a:r>
              <a:rPr lang="fr-FR" dirty="0"/>
              <a:t> a été reçue </a:t>
            </a:r>
            <a:r>
              <a:rPr lang="fr-FR" b="1" dirty="0"/>
              <a:t>major de sa promotion</a:t>
            </a:r>
            <a:r>
              <a:rPr lang="fr-FR" dirty="0"/>
              <a:t> à « passerelle numérique ». Le CA de </a:t>
            </a:r>
            <a:r>
              <a:rPr lang="fr-FR" dirty="0" smtClean="0"/>
              <a:t>FM (France) </a:t>
            </a:r>
            <a:r>
              <a:rPr lang="fr-FR" dirty="0"/>
              <a:t>lui a accordé une récompense</a:t>
            </a:r>
          </a:p>
          <a:p>
            <a:pPr>
              <a:buNone/>
            </a:pPr>
            <a:endParaRPr lang="fr-FR"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980728"/>
            <a:ext cx="8229600" cy="4608512"/>
          </a:xfrm>
        </p:spPr>
        <p:txBody>
          <a:bodyPr>
            <a:normAutofit fontScale="90000"/>
          </a:bodyPr>
          <a:lstStyle/>
          <a:p>
            <a:pPr algn="l"/>
            <a:r>
              <a:rPr lang="fr-FR" b="1" dirty="0" smtClean="0"/>
              <a:t>Fête de fin d’année:</a:t>
            </a:r>
            <a:r>
              <a:rPr lang="fr-FR" dirty="0" smtClean="0"/>
              <a:t/>
            </a:r>
            <a:br>
              <a:rPr lang="fr-FR" dirty="0" smtClean="0"/>
            </a:br>
            <a:r>
              <a:rPr lang="fr-FR" dirty="0" smtClean="0"/>
              <a:t>Elle avait été préparée par Sandra avant son départ, mise en œuvre en grande partie par Patricia (filleule étudiante) et enrichie par un repas de fête financé par plusieurs parrains.</a:t>
            </a:r>
            <a:br>
              <a:rPr lang="fr-FR" dirty="0" smtClean="0"/>
            </a:br>
            <a:r>
              <a:rPr lang="fr-FR" dirty="0" smtClean="0"/>
              <a:t/>
            </a:r>
            <a:br>
              <a:rPr lang="fr-FR" dirty="0" smtClean="0"/>
            </a:br>
            <a:r>
              <a:rPr lang="fr-FR" dirty="0" smtClean="0"/>
              <a:t>Ci-dessous, un résumé en images grâce à la collaboration de Edwine, une de nos filleule étudiante.</a:t>
            </a:r>
            <a:endParaRPr lang="fr-FR" dirty="0"/>
          </a:p>
        </p:txBody>
      </p:sp>
    </p:spTree>
    <p:extLst>
      <p:ext uri="{BB962C8B-B14F-4D97-AF65-F5344CB8AC3E}">
        <p14:creationId xmlns:p14="http://schemas.microsoft.com/office/powerpoint/2010/main" val="731320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idx="1"/>
          </p:nvPr>
        </p:nvPicPr>
        <p:blipFill>
          <a:blip r:embed="rId2">
            <a:extLst>
              <a:ext uri="{28A0092B-C50C-407E-A947-70E740481C1C}">
                <a14:useLocalDpi xmlns:a14="http://schemas.microsoft.com/office/drawing/2010/main" val="0"/>
              </a:ext>
            </a:extLst>
          </a:blip>
          <a:srcRect t="25690" b="25690"/>
          <a:stretch>
            <a:fillRect/>
          </a:stretch>
        </p:blipFill>
        <p:spPr>
          <a:xfrm>
            <a:off x="1" y="0"/>
            <a:ext cx="3923928" cy="2918575"/>
          </a:xfrm>
          <a:blipFill>
            <a:blip r:embed="rId3"/>
            <a:tile tx="0" ty="0" sx="100000" sy="100000" flip="none" algn="tl"/>
          </a:blipFill>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3070" y="2934072"/>
            <a:ext cx="3541717" cy="2880320"/>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4129" y="3789040"/>
            <a:ext cx="3419871" cy="3140968"/>
          </a:xfrm>
          <a:prstGeom prst="rect">
            <a:avLst/>
          </a:prstGeom>
        </p:spPr>
      </p:pic>
      <p:sp>
        <p:nvSpPr>
          <p:cNvPr id="8" name="ZoneTexte 7"/>
          <p:cNvSpPr txBox="1"/>
          <p:nvPr/>
        </p:nvSpPr>
        <p:spPr>
          <a:xfrm>
            <a:off x="4067944" y="116632"/>
            <a:ext cx="864096" cy="1200329"/>
          </a:xfrm>
          <a:prstGeom prst="rect">
            <a:avLst/>
          </a:prstGeom>
          <a:noFill/>
        </p:spPr>
        <p:txBody>
          <a:bodyPr wrap="square" rtlCol="0">
            <a:spAutoFit/>
          </a:bodyPr>
          <a:lstStyle/>
          <a:p>
            <a:pPr algn="ctr"/>
            <a:r>
              <a:rPr lang="fr-FR" dirty="0" smtClean="0"/>
              <a:t>On met la main à la pâte</a:t>
            </a:r>
            <a:endParaRPr lang="fr-FR" dirty="0"/>
          </a:p>
        </p:txBody>
      </p:sp>
      <p:sp>
        <p:nvSpPr>
          <p:cNvPr id="9" name="ZoneTexte 8"/>
          <p:cNvSpPr txBox="1"/>
          <p:nvPr/>
        </p:nvSpPr>
        <p:spPr>
          <a:xfrm>
            <a:off x="251520" y="4149080"/>
            <a:ext cx="1584176" cy="1200329"/>
          </a:xfrm>
          <a:prstGeom prst="rect">
            <a:avLst/>
          </a:prstGeom>
          <a:noFill/>
        </p:spPr>
        <p:txBody>
          <a:bodyPr wrap="square" rtlCol="0">
            <a:spAutoFit/>
          </a:bodyPr>
          <a:lstStyle/>
          <a:p>
            <a:pPr algn="ctr"/>
            <a:r>
              <a:rPr lang="fr-FR" dirty="0" smtClean="0"/>
              <a:t>Macédoine, oie, salade de fruits, crème fouettée</a:t>
            </a:r>
            <a:endParaRPr lang="fr-FR" dirty="0"/>
          </a:p>
        </p:txBody>
      </p:sp>
      <p:sp>
        <p:nvSpPr>
          <p:cNvPr id="10" name="ZoneTexte 9"/>
          <p:cNvSpPr txBox="1"/>
          <p:nvPr/>
        </p:nvSpPr>
        <p:spPr>
          <a:xfrm>
            <a:off x="3959932" y="6237312"/>
            <a:ext cx="1944216" cy="369332"/>
          </a:xfrm>
          <a:prstGeom prst="rect">
            <a:avLst/>
          </a:prstGeom>
          <a:noFill/>
        </p:spPr>
        <p:txBody>
          <a:bodyPr wrap="square" rtlCol="0">
            <a:spAutoFit/>
          </a:bodyPr>
          <a:lstStyle/>
          <a:p>
            <a:pPr algn="ctr"/>
            <a:r>
              <a:rPr lang="fr-FR" dirty="0" smtClean="0"/>
              <a:t>Quel appétit!</a:t>
            </a:r>
            <a:endParaRPr lang="fr-FR" dirty="0"/>
          </a:p>
        </p:txBody>
      </p:sp>
    </p:spTree>
    <p:extLst>
      <p:ext uri="{BB962C8B-B14F-4D97-AF65-F5344CB8AC3E}">
        <p14:creationId xmlns:p14="http://schemas.microsoft.com/office/powerpoint/2010/main" val="11340784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extLst>
              <a:ext uri="{BEBA8EAE-BF5A-486C-A8C5-ECC9F3942E4B}">
                <a14:imgProps xmlns:a14="http://schemas.microsoft.com/office/drawing/2010/main">
                  <a14:imgLayer r:embed="rId3">
                    <a14:imgEffect>
                      <a14:sharpenSoften amount="22000"/>
                    </a14:imgEffect>
                    <a14:imgEffect>
                      <a14:colorTemperature colorTemp="6201"/>
                    </a14:imgEffect>
                    <a14:imgEffect>
                      <a14:saturation sat="240000"/>
                    </a14:imgEffect>
                  </a14:imgLayer>
                </a14:imgProps>
              </a:ext>
              <a:ext uri="{28A0092B-C50C-407E-A947-70E740481C1C}">
                <a14:useLocalDpi xmlns:a14="http://schemas.microsoft.com/office/drawing/2010/main" val="0"/>
              </a:ext>
            </a:extLst>
          </a:blip>
          <a:stretch>
            <a:fillRect/>
          </a:stretch>
        </p:blipFill>
        <p:spPr>
          <a:xfrm>
            <a:off x="0" y="0"/>
            <a:ext cx="3059832" cy="3995023"/>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0997" y="-16026"/>
            <a:ext cx="2453003" cy="3284984"/>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7904" y="3171311"/>
            <a:ext cx="2086266" cy="3686689"/>
          </a:xfrm>
          <a:prstGeom prst="rect">
            <a:avLst/>
          </a:prstGeom>
        </p:spPr>
      </p:pic>
      <p:sp>
        <p:nvSpPr>
          <p:cNvPr id="9" name="ZoneTexte 8"/>
          <p:cNvSpPr txBox="1"/>
          <p:nvPr/>
        </p:nvSpPr>
        <p:spPr>
          <a:xfrm>
            <a:off x="161764" y="4023908"/>
            <a:ext cx="2736304" cy="646331"/>
          </a:xfrm>
          <a:prstGeom prst="rect">
            <a:avLst/>
          </a:prstGeom>
          <a:noFill/>
        </p:spPr>
        <p:txBody>
          <a:bodyPr wrap="square" rtlCol="0">
            <a:spAutoFit/>
          </a:bodyPr>
          <a:lstStyle/>
          <a:p>
            <a:pPr algn="ctr"/>
            <a:r>
              <a:rPr lang="fr-FR" dirty="0" smtClean="0"/>
              <a:t>Applaudissements pour les cuisinières!</a:t>
            </a:r>
            <a:endParaRPr lang="fr-FR" dirty="0"/>
          </a:p>
        </p:txBody>
      </p:sp>
      <p:sp>
        <p:nvSpPr>
          <p:cNvPr id="11" name="ZoneTexte 10"/>
          <p:cNvSpPr txBox="1"/>
          <p:nvPr/>
        </p:nvSpPr>
        <p:spPr>
          <a:xfrm>
            <a:off x="5292080" y="1268760"/>
            <a:ext cx="1368152" cy="923330"/>
          </a:xfrm>
          <a:prstGeom prst="rect">
            <a:avLst/>
          </a:prstGeom>
          <a:noFill/>
        </p:spPr>
        <p:txBody>
          <a:bodyPr wrap="square" rtlCol="0">
            <a:spAutoFit/>
          </a:bodyPr>
          <a:lstStyle/>
          <a:p>
            <a:pPr algn="ctr"/>
            <a:r>
              <a:rPr lang="fr-FR" dirty="0" smtClean="0"/>
              <a:t>Danse endiablée des petits</a:t>
            </a:r>
            <a:endParaRPr lang="fr-FR" dirty="0"/>
          </a:p>
        </p:txBody>
      </p:sp>
      <p:sp>
        <p:nvSpPr>
          <p:cNvPr id="12" name="ZoneTexte 11"/>
          <p:cNvSpPr txBox="1"/>
          <p:nvPr/>
        </p:nvSpPr>
        <p:spPr>
          <a:xfrm>
            <a:off x="5912728" y="4626723"/>
            <a:ext cx="1296144" cy="646331"/>
          </a:xfrm>
          <a:prstGeom prst="rect">
            <a:avLst/>
          </a:prstGeom>
          <a:noFill/>
        </p:spPr>
        <p:txBody>
          <a:bodyPr wrap="square" rtlCol="0">
            <a:spAutoFit/>
          </a:bodyPr>
          <a:lstStyle/>
          <a:p>
            <a:r>
              <a:rPr lang="fr-FR" dirty="0" smtClean="0"/>
              <a:t>Et aussi des grandes!</a:t>
            </a:r>
            <a:endParaRPr lang="fr-FR" dirty="0"/>
          </a:p>
        </p:txBody>
      </p:sp>
    </p:spTree>
    <p:extLst>
      <p:ext uri="{BB962C8B-B14F-4D97-AF65-F5344CB8AC3E}">
        <p14:creationId xmlns:p14="http://schemas.microsoft.com/office/powerpoint/2010/main" val="24699401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1478" t="9317" r="1025" b="12148"/>
          <a:stretch/>
        </p:blipFill>
        <p:spPr>
          <a:xfrm>
            <a:off x="611559" y="890098"/>
            <a:ext cx="3369893" cy="4627133"/>
          </a:xfrm>
          <a:prstGeom prst="rect">
            <a:avLst/>
          </a:prstGeom>
        </p:spPr>
      </p:pic>
      <p:sp>
        <p:nvSpPr>
          <p:cNvPr id="6" name="ZoneTexte 5"/>
          <p:cNvSpPr txBox="1"/>
          <p:nvPr/>
        </p:nvSpPr>
        <p:spPr>
          <a:xfrm>
            <a:off x="1209145" y="5517231"/>
            <a:ext cx="2088232" cy="646331"/>
          </a:xfrm>
          <a:prstGeom prst="rect">
            <a:avLst/>
          </a:prstGeom>
          <a:noFill/>
        </p:spPr>
        <p:txBody>
          <a:bodyPr wrap="square" rtlCol="0">
            <a:spAutoFit/>
          </a:bodyPr>
          <a:lstStyle/>
          <a:p>
            <a:pPr algn="ctr"/>
            <a:r>
              <a:rPr lang="fr-FR" dirty="0" smtClean="0"/>
              <a:t>Des voix exceptionnelles!</a:t>
            </a:r>
            <a:endParaRPr lang="fr-FR" dirty="0"/>
          </a:p>
        </p:txBody>
      </p:sp>
      <p:pic>
        <p:nvPicPr>
          <p:cNvPr id="7" name="Image 6"/>
          <p:cNvPicPr>
            <a:picLocks noChangeAspect="1"/>
          </p:cNvPicPr>
          <p:nvPr/>
        </p:nvPicPr>
        <p:blipFill rotWithShape="1">
          <a:blip r:embed="rId3">
            <a:extLst>
              <a:ext uri="{28A0092B-C50C-407E-A947-70E740481C1C}">
                <a14:useLocalDpi xmlns:a14="http://schemas.microsoft.com/office/drawing/2010/main" val="0"/>
              </a:ext>
            </a:extLst>
          </a:blip>
          <a:srcRect l="2703" t="1959"/>
          <a:stretch/>
        </p:blipFill>
        <p:spPr>
          <a:xfrm>
            <a:off x="5724128" y="890098"/>
            <a:ext cx="2592288" cy="4536503"/>
          </a:xfrm>
          <a:prstGeom prst="rect">
            <a:avLst/>
          </a:prstGeom>
        </p:spPr>
      </p:pic>
      <p:sp>
        <p:nvSpPr>
          <p:cNvPr id="9" name="ZoneTexte 8"/>
          <p:cNvSpPr txBox="1"/>
          <p:nvPr/>
        </p:nvSpPr>
        <p:spPr>
          <a:xfrm>
            <a:off x="6156176" y="5426601"/>
            <a:ext cx="1728192" cy="1200329"/>
          </a:xfrm>
          <a:prstGeom prst="rect">
            <a:avLst/>
          </a:prstGeom>
          <a:noFill/>
        </p:spPr>
        <p:txBody>
          <a:bodyPr wrap="square" rtlCol="0">
            <a:spAutoFit/>
          </a:bodyPr>
          <a:lstStyle/>
          <a:p>
            <a:pPr algn="ctr"/>
            <a:r>
              <a:rPr lang="fr-FR" dirty="0" smtClean="0"/>
              <a:t>Cendrillon en version malgache écrite par Sandra</a:t>
            </a:r>
            <a:endParaRPr lang="fr-FR" dirty="0"/>
          </a:p>
        </p:txBody>
      </p:sp>
    </p:spTree>
    <p:extLst>
      <p:ext uri="{BB962C8B-B14F-4D97-AF65-F5344CB8AC3E}">
        <p14:creationId xmlns:p14="http://schemas.microsoft.com/office/powerpoint/2010/main" val="40080031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0"/>
            <a:ext cx="6422504" cy="908720"/>
          </a:xfrm>
        </p:spPr>
        <p:txBody>
          <a:bodyPr>
            <a:normAutofit/>
          </a:bodyPr>
          <a:lstStyle/>
          <a:p>
            <a:r>
              <a:rPr lang="fr-FR" sz="2800" dirty="0" smtClean="0"/>
              <a:t> CHARGÉES DE MISSION </a:t>
            </a:r>
            <a:endParaRPr lang="fr-FR" sz="2800" dirty="0"/>
          </a:p>
        </p:txBody>
      </p:sp>
      <p:sp>
        <p:nvSpPr>
          <p:cNvPr id="4" name="Espace réservé du texte 3"/>
          <p:cNvSpPr>
            <a:spLocks noGrp="1"/>
          </p:cNvSpPr>
          <p:nvPr>
            <p:ph type="body" sz="half" idx="2"/>
          </p:nvPr>
        </p:nvSpPr>
        <p:spPr>
          <a:xfrm>
            <a:off x="827584" y="908720"/>
            <a:ext cx="7632848" cy="5760640"/>
          </a:xfrm>
        </p:spPr>
        <p:txBody>
          <a:bodyPr>
            <a:noAutofit/>
          </a:bodyPr>
          <a:lstStyle/>
          <a:p>
            <a:r>
              <a:rPr lang="fr-FR" sz="2400" b="1" dirty="0" smtClean="0"/>
              <a:t>PATRICIA</a:t>
            </a:r>
            <a:r>
              <a:rPr lang="fr-FR" sz="2400" dirty="0" smtClean="0"/>
              <a:t> ,prof d’espagnol retraitée a animé </a:t>
            </a:r>
            <a:r>
              <a:rPr lang="fr-FR" sz="2400" b="1" dirty="0" smtClean="0"/>
              <a:t>un club d’espagnol</a:t>
            </a:r>
            <a:r>
              <a:rPr lang="fr-FR" sz="2400" dirty="0" smtClean="0"/>
              <a:t> pour le second cycle, </a:t>
            </a:r>
            <a:r>
              <a:rPr lang="fr-FR" sz="2400" b="1" dirty="0" smtClean="0"/>
              <a:t>des discussions </a:t>
            </a:r>
            <a:r>
              <a:rPr lang="fr-FR" sz="2400" dirty="0" smtClean="0"/>
              <a:t>sur des sujets de société et participé aux taches administratives ( </a:t>
            </a:r>
            <a:r>
              <a:rPr lang="fr-FR" sz="2400" b="1" dirty="0" smtClean="0"/>
              <a:t>mise à jour des dossiers des filleuls</a:t>
            </a:r>
            <a:r>
              <a:rPr lang="fr-FR" sz="2400" dirty="0" smtClean="0"/>
              <a:t>)</a:t>
            </a:r>
          </a:p>
          <a:p>
            <a:r>
              <a:rPr lang="fr-FR" sz="2400" b="1" dirty="0" smtClean="0"/>
              <a:t>SANDRA</a:t>
            </a:r>
            <a:r>
              <a:rPr lang="fr-FR" sz="2400" dirty="0" smtClean="0"/>
              <a:t>, titulaire d’un </a:t>
            </a:r>
            <a:r>
              <a:rPr lang="fr-FR" sz="2400" b="1" dirty="0" smtClean="0"/>
              <a:t>master en histoire de l’art </a:t>
            </a:r>
            <a:r>
              <a:rPr lang="fr-FR" sz="2400" dirty="0" smtClean="0"/>
              <a:t>et d’un </a:t>
            </a:r>
            <a:r>
              <a:rPr lang="fr-FR" sz="2400" b="1" dirty="0" smtClean="0"/>
              <a:t>CAP de bijouterie </a:t>
            </a:r>
            <a:r>
              <a:rPr lang="fr-FR" sz="2400" dirty="0" smtClean="0"/>
              <a:t>a  donné toute satisfaction: </a:t>
            </a:r>
            <a:r>
              <a:rPr lang="fr-FR" sz="2400" b="1" dirty="0" smtClean="0"/>
              <a:t>excellent contact </a:t>
            </a:r>
            <a:r>
              <a:rPr lang="fr-FR" sz="2400" dirty="0" smtClean="0"/>
              <a:t>avec les petits comme avec les grands, </a:t>
            </a:r>
            <a:r>
              <a:rPr lang="fr-FR" sz="2400" b="1" dirty="0" smtClean="0"/>
              <a:t>amour du pays </a:t>
            </a:r>
            <a:r>
              <a:rPr lang="fr-FR" sz="2400" dirty="0" smtClean="0"/>
              <a:t>de sa culture et de ses habitants, </a:t>
            </a:r>
            <a:r>
              <a:rPr lang="fr-FR" sz="2400" b="1" dirty="0" smtClean="0"/>
              <a:t>dynamisme</a:t>
            </a:r>
            <a:r>
              <a:rPr lang="fr-FR" sz="2400" dirty="0" smtClean="0"/>
              <a:t> remarquable et communicatif, mise en place de </a:t>
            </a:r>
            <a:r>
              <a:rPr lang="fr-FR" sz="2400" b="1" dirty="0" smtClean="0"/>
              <a:t>multiples activités </a:t>
            </a:r>
            <a:r>
              <a:rPr lang="fr-FR" sz="2400" dirty="0" smtClean="0"/>
              <a:t>(voir ci-dessus), </a:t>
            </a:r>
            <a:r>
              <a:rPr lang="fr-FR" sz="2400" b="1" dirty="0" smtClean="0"/>
              <a:t>parrainage</a:t>
            </a:r>
            <a:r>
              <a:rPr lang="fr-FR" sz="2400" dirty="0" smtClean="0"/>
              <a:t> d’enfants, </a:t>
            </a:r>
            <a:r>
              <a:rPr lang="fr-FR" sz="2400" b="1" dirty="0" smtClean="0"/>
              <a:t>visite de familles</a:t>
            </a:r>
            <a:r>
              <a:rPr lang="fr-FR" sz="2400" dirty="0" smtClean="0"/>
              <a:t>, participation à la </a:t>
            </a:r>
            <a:r>
              <a:rPr lang="fr-FR" sz="2400" b="1" dirty="0" smtClean="0"/>
              <a:t>gestion</a:t>
            </a:r>
            <a:r>
              <a:rPr lang="fr-FR" sz="2400" dirty="0" smtClean="0"/>
              <a:t>…</a:t>
            </a:r>
          </a:p>
          <a:p>
            <a:endParaRPr lang="fr-FR" sz="2400" dirty="0"/>
          </a:p>
          <a:p>
            <a:r>
              <a:rPr lang="fr-FR" sz="2800" b="1" dirty="0" smtClean="0"/>
              <a:t> GAZETY</a:t>
            </a:r>
            <a:r>
              <a:rPr lang="fr-FR" sz="2400" dirty="0" smtClean="0"/>
              <a:t> de Juin :Nous avons fortement participé à son élaboration en collaboration avec Draguignan et à la </a:t>
            </a:r>
            <a:r>
              <a:rPr lang="fr-FR" sz="2400" b="1" dirty="0" smtClean="0"/>
              <a:t>rédaction des articles</a:t>
            </a:r>
            <a:r>
              <a:rPr lang="fr-FR" sz="2400" dirty="0" smtClean="0"/>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166843"/>
            <a:ext cx="7776864" cy="6001643"/>
          </a:xfrm>
          <a:prstGeom prst="rect">
            <a:avLst/>
          </a:prstGeom>
        </p:spPr>
        <p:txBody>
          <a:bodyPr wrap="square">
            <a:spAutoFit/>
          </a:bodyPr>
          <a:lstStyle/>
          <a:p>
            <a:r>
              <a:rPr lang="fr-FR" sz="2400" b="1" dirty="0" smtClean="0"/>
              <a:t>GESTION DU PERSONNEL:</a:t>
            </a:r>
          </a:p>
          <a:p>
            <a:r>
              <a:rPr lang="fr-FR" b="1" dirty="0" smtClean="0"/>
              <a:t>-FORMATION</a:t>
            </a:r>
            <a:r>
              <a:rPr lang="fr-FR" dirty="0" smtClean="0"/>
              <a:t>  des secrétaires en </a:t>
            </a:r>
            <a:r>
              <a:rPr lang="fr-FR" b="1" dirty="0" smtClean="0"/>
              <a:t>Français</a:t>
            </a:r>
            <a:r>
              <a:rPr lang="fr-FR" dirty="0" smtClean="0"/>
              <a:t> sur le temps de travail avec pour résultat l’obtention du niveau B1 à l’Alliance Française</a:t>
            </a:r>
          </a:p>
          <a:p>
            <a:r>
              <a:rPr lang="fr-FR" dirty="0" smtClean="0"/>
              <a:t>-</a:t>
            </a:r>
            <a:r>
              <a:rPr lang="fr-FR" b="1" dirty="0" smtClean="0"/>
              <a:t>CONGE maternité </a:t>
            </a:r>
          </a:p>
          <a:p>
            <a:r>
              <a:rPr lang="fr-FR" b="1" dirty="0" smtClean="0"/>
              <a:t>de FELICIA </a:t>
            </a:r>
            <a:r>
              <a:rPr lang="fr-FR" dirty="0" smtClean="0"/>
              <a:t>de 3 mois en début d’année </a:t>
            </a:r>
            <a:r>
              <a:rPr lang="fr-FR" b="1" dirty="0" smtClean="0"/>
              <a:t>remplacée par FAOUZIA </a:t>
            </a:r>
            <a:r>
              <a:rPr lang="fr-FR" dirty="0" smtClean="0"/>
              <a:t>étudiante en communication : </a:t>
            </a:r>
            <a:r>
              <a:rPr lang="fr-FR" b="1" dirty="0" smtClean="0"/>
              <a:t>bon choix</a:t>
            </a:r>
            <a:r>
              <a:rPr lang="fr-FR" b="1" dirty="0"/>
              <a:t> </a:t>
            </a:r>
            <a:endParaRPr lang="fr-FR" b="1" dirty="0" smtClean="0"/>
          </a:p>
          <a:p>
            <a:r>
              <a:rPr lang="fr-FR" b="1" dirty="0" smtClean="0"/>
              <a:t>de YOCKLINE</a:t>
            </a:r>
            <a:r>
              <a:rPr lang="fr-FR" dirty="0" smtClean="0"/>
              <a:t>, cuisinière, </a:t>
            </a:r>
            <a:r>
              <a:rPr lang="fr-FR" dirty="0"/>
              <a:t>remplacée par une maman de filleule </a:t>
            </a:r>
            <a:endParaRPr lang="fr-FR" dirty="0" smtClean="0"/>
          </a:p>
          <a:p>
            <a:r>
              <a:rPr lang="fr-FR" dirty="0" smtClean="0"/>
              <a:t>-</a:t>
            </a:r>
            <a:r>
              <a:rPr lang="fr-FR" b="1" dirty="0" smtClean="0"/>
              <a:t>REVALORISATION </a:t>
            </a:r>
            <a:r>
              <a:rPr lang="fr-FR" b="1" dirty="0"/>
              <a:t>SALARIALE: </a:t>
            </a:r>
            <a:endParaRPr lang="fr-FR" b="1" dirty="0" smtClean="0"/>
          </a:p>
          <a:p>
            <a:r>
              <a:rPr lang="fr-FR" dirty="0" smtClean="0"/>
              <a:t> </a:t>
            </a:r>
            <a:r>
              <a:rPr lang="fr-FR" dirty="0"/>
              <a:t>E</a:t>
            </a:r>
            <a:r>
              <a:rPr lang="fr-FR" dirty="0" smtClean="0"/>
              <a:t>lle est intervenue </a:t>
            </a:r>
            <a:r>
              <a:rPr lang="fr-FR" b="1" dirty="0" smtClean="0"/>
              <a:t>en  </a:t>
            </a:r>
            <a:r>
              <a:rPr lang="fr-FR" b="1" dirty="0"/>
              <a:t>octobre </a:t>
            </a:r>
            <a:r>
              <a:rPr lang="fr-FR" b="1" dirty="0" smtClean="0"/>
              <a:t>23 </a:t>
            </a:r>
            <a:r>
              <a:rPr lang="fr-FR" dirty="0" smtClean="0"/>
              <a:t>conformément </a:t>
            </a:r>
            <a:r>
              <a:rPr lang="fr-FR" dirty="0"/>
              <a:t>à la proposition de la dernière AG entérinée par le CA de FM. Soit </a:t>
            </a:r>
            <a:r>
              <a:rPr lang="fr-FR" b="1" dirty="0"/>
              <a:t>+12,1% </a:t>
            </a:r>
            <a:r>
              <a:rPr lang="fr-FR" dirty="0"/>
              <a:t>de la masse salariale</a:t>
            </a:r>
            <a:r>
              <a:rPr lang="fr-FR" dirty="0" smtClean="0"/>
              <a:t>. Elle faisait suite à une augmentation de </a:t>
            </a:r>
            <a:r>
              <a:rPr lang="fr-FR" b="1" i="1" dirty="0" smtClean="0"/>
              <a:t>1</a:t>
            </a:r>
            <a:r>
              <a:rPr lang="fr-FR" b="1" dirty="0" smtClean="0"/>
              <a:t>0,5% en octobre 22 </a:t>
            </a:r>
            <a:r>
              <a:rPr lang="fr-FR" dirty="0" smtClean="0"/>
              <a:t>qui anticipait, en mieux, l’accord national syndicats/patronat de 10% de janvier 23.</a:t>
            </a:r>
            <a:endParaRPr lang="fr-FR" dirty="0"/>
          </a:p>
          <a:p>
            <a:r>
              <a:rPr lang="fr-FR" dirty="0"/>
              <a:t>Les salaires </a:t>
            </a:r>
            <a:r>
              <a:rPr lang="fr-FR" dirty="0" smtClean="0"/>
              <a:t>nets, tous supérieurs au salaire minimum d’embauche même pour les temps partiels </a:t>
            </a:r>
            <a:r>
              <a:rPr lang="fr-FR" dirty="0"/>
              <a:t>vont </a:t>
            </a:r>
            <a:r>
              <a:rPr lang="fr-FR" b="1" dirty="0"/>
              <a:t>de 260 000 à 590 000 </a:t>
            </a:r>
            <a:r>
              <a:rPr lang="fr-FR" dirty="0" err="1"/>
              <a:t>ariary</a:t>
            </a:r>
            <a:endParaRPr lang="fr-FR" dirty="0"/>
          </a:p>
          <a:p>
            <a:r>
              <a:rPr lang="fr-FR" b="1" dirty="0"/>
              <a:t>Remarque: </a:t>
            </a:r>
            <a:r>
              <a:rPr lang="fr-FR" dirty="0"/>
              <a:t>FAM applique </a:t>
            </a:r>
            <a:r>
              <a:rPr lang="fr-FR" b="1" dirty="0"/>
              <a:t>le droit du travail</a:t>
            </a:r>
            <a:r>
              <a:rPr lang="fr-FR" dirty="0"/>
              <a:t>, ce qui est normal </a:t>
            </a:r>
            <a:r>
              <a:rPr lang="fr-FR" dirty="0" smtClean="0"/>
              <a:t>mais ce n’est pas </a:t>
            </a:r>
            <a:r>
              <a:rPr lang="fr-FR" dirty="0"/>
              <a:t>toujours le cas. De plus le personnel bénéficie de </a:t>
            </a:r>
            <a:r>
              <a:rPr lang="fr-FR" b="1" dirty="0"/>
              <a:t>prêts à taux zéro</a:t>
            </a:r>
            <a:r>
              <a:rPr lang="fr-FR" dirty="0"/>
              <a:t>, du </a:t>
            </a:r>
            <a:r>
              <a:rPr lang="fr-FR" b="1" dirty="0"/>
              <a:t>parrainage des enfants</a:t>
            </a:r>
            <a:r>
              <a:rPr lang="fr-FR" dirty="0"/>
              <a:t>, d’une </a:t>
            </a:r>
            <a:r>
              <a:rPr lang="fr-FR" b="1" dirty="0"/>
              <a:t>5</a:t>
            </a:r>
            <a:r>
              <a:rPr lang="fr-FR" b="1" baseline="30000" dirty="0"/>
              <a:t>ème</a:t>
            </a:r>
            <a:r>
              <a:rPr lang="fr-FR" b="1" dirty="0"/>
              <a:t> semaine de congé</a:t>
            </a:r>
            <a:r>
              <a:rPr lang="fr-FR" dirty="0"/>
              <a:t>…</a:t>
            </a:r>
          </a:p>
          <a:p>
            <a:r>
              <a:rPr lang="fr-FR" dirty="0"/>
              <a:t>-</a:t>
            </a:r>
            <a:r>
              <a:rPr lang="fr-FR" b="1" dirty="0" smtClean="0"/>
              <a:t>PRIME </a:t>
            </a:r>
            <a:r>
              <a:rPr lang="fr-FR" b="1" dirty="0"/>
              <a:t>DE FIN </a:t>
            </a:r>
            <a:r>
              <a:rPr lang="fr-FR" b="1" dirty="0" smtClean="0"/>
              <a:t>D’ANNEE</a:t>
            </a:r>
            <a:r>
              <a:rPr lang="fr-FR" dirty="0" smtClean="0"/>
              <a:t>: </a:t>
            </a:r>
            <a:r>
              <a:rPr lang="fr-FR" b="1" dirty="0" smtClean="0"/>
              <a:t>1 million d’</a:t>
            </a:r>
            <a:r>
              <a:rPr lang="fr-FR" b="1" dirty="0" err="1" smtClean="0"/>
              <a:t>ariary</a:t>
            </a:r>
            <a:r>
              <a:rPr lang="fr-FR" b="1" dirty="0" smtClean="0"/>
              <a:t> </a:t>
            </a:r>
            <a:r>
              <a:rPr lang="fr-FR" dirty="0" smtClean="0"/>
              <a:t>répartis entre les membres du personnel: </a:t>
            </a:r>
          </a:p>
          <a:p>
            <a:endParaRPr lang="fr-FR" b="1" dirty="0"/>
          </a:p>
          <a:p>
            <a:endParaRPr lang="fr-FR" b="1" dirty="0"/>
          </a:p>
        </p:txBody>
      </p:sp>
    </p:spTree>
    <p:extLst>
      <p:ext uri="{BB962C8B-B14F-4D97-AF65-F5344CB8AC3E}">
        <p14:creationId xmlns:p14="http://schemas.microsoft.com/office/powerpoint/2010/main" val="3080900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1143000"/>
          </a:xfrm>
        </p:spPr>
        <p:txBody>
          <a:bodyPr>
            <a:normAutofit fontScale="90000"/>
          </a:bodyPr>
          <a:lstStyle/>
          <a:p>
            <a:r>
              <a:rPr lang="fr-FR" sz="2800" b="1" dirty="0" smtClean="0"/>
              <a:t>TRAVAUX: </a:t>
            </a:r>
            <a:r>
              <a:rPr lang="fr-FR" sz="1800" b="1" i="1" dirty="0" smtClean="0"/>
              <a:t>La rénovation de la cuisine fut incontestablement la grande affaire de 2023</a:t>
            </a:r>
            <a:br>
              <a:rPr lang="fr-FR" sz="1800" b="1" i="1" dirty="0" smtClean="0"/>
            </a:br>
            <a:r>
              <a:rPr lang="fr-FR" sz="1800" b="1" dirty="0" smtClean="0"/>
              <a:t>CHRONOLOGIE DES TRAVAUX EN IMAGES:</a:t>
            </a:r>
            <a:br>
              <a:rPr lang="fr-FR" sz="1800" b="1" dirty="0" smtClean="0"/>
            </a:br>
            <a:r>
              <a:rPr lang="fr-FR" sz="1800" dirty="0" smtClean="0"/>
              <a:t>L’état de l’ancienne cuisine</a:t>
            </a:r>
            <a:endParaRPr lang="fr-FR" sz="1800" dirty="0"/>
          </a:p>
        </p:txBody>
      </p:sp>
      <p:pic>
        <p:nvPicPr>
          <p:cNvPr id="5" name="Espace réservé du contenu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212725" y="2165152"/>
            <a:ext cx="4525963" cy="3394472"/>
          </a:xfrm>
        </p:spPr>
      </p:pic>
      <p:pic>
        <p:nvPicPr>
          <p:cNvPr id="6" name="Espace réservé du contenu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5400000">
            <a:off x="4403725" y="2165152"/>
            <a:ext cx="4525963" cy="3394472"/>
          </a:xfrm>
        </p:spPr>
      </p:pic>
    </p:spTree>
    <p:extLst>
      <p:ext uri="{BB962C8B-B14F-4D97-AF65-F5344CB8AC3E}">
        <p14:creationId xmlns:p14="http://schemas.microsoft.com/office/powerpoint/2010/main" val="37727728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cuisine provisoire installée en une journée</a:t>
            </a:r>
            <a:endParaRPr lang="fr-FR" dirty="0"/>
          </a:p>
        </p:txBody>
      </p:sp>
      <p:pic>
        <p:nvPicPr>
          <p:cNvPr id="5" name="Espace réservé du contenu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7744" y="1600200"/>
            <a:ext cx="4608512" cy="4525963"/>
          </a:xfrm>
        </p:spPr>
      </p:pic>
    </p:spTree>
    <p:extLst>
      <p:ext uri="{BB962C8B-B14F-4D97-AF65-F5344CB8AC3E}">
        <p14:creationId xmlns:p14="http://schemas.microsoft.com/office/powerpoint/2010/main" val="1215543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endParaRPr lang="fr-FR" dirty="0"/>
          </a:p>
        </p:txBody>
      </p:sp>
      <p:sp>
        <p:nvSpPr>
          <p:cNvPr id="3" name="Espace réservé du texte 2"/>
          <p:cNvSpPr>
            <a:spLocks noGrp="1"/>
          </p:cNvSpPr>
          <p:nvPr>
            <p:ph type="body" idx="1"/>
          </p:nvPr>
        </p:nvSpPr>
        <p:spPr/>
        <p:txBody>
          <a:bodyPr/>
          <a:lstStyle/>
          <a:p>
            <a:r>
              <a:rPr lang="fr-FR" dirty="0" smtClean="0"/>
              <a:t>FONDATIONS</a:t>
            </a:r>
            <a:endParaRPr lang="fr-FR" dirty="0"/>
          </a:p>
        </p:txBody>
      </p:sp>
      <p:pic>
        <p:nvPicPr>
          <p:cNvPr id="7" name="Espace réservé du contenu 6" descr="IMG_0992.jpg"/>
          <p:cNvPicPr>
            <a:picLocks noGrp="1" noChangeAspect="1"/>
          </p:cNvPicPr>
          <p:nvPr>
            <p:ph sz="half" idx="2"/>
          </p:nvPr>
        </p:nvPicPr>
        <p:blipFill>
          <a:blip r:embed="rId2" cstate="print"/>
          <a:stretch>
            <a:fillRect/>
          </a:stretch>
        </p:blipFill>
        <p:spPr>
          <a:xfrm rot="5400000">
            <a:off x="382902" y="2474562"/>
            <a:ext cx="3663288" cy="3286148"/>
          </a:xfrm>
        </p:spPr>
      </p:pic>
      <p:sp>
        <p:nvSpPr>
          <p:cNvPr id="5" name="Espace réservé du texte 4"/>
          <p:cNvSpPr>
            <a:spLocks noGrp="1"/>
          </p:cNvSpPr>
          <p:nvPr>
            <p:ph type="body" sz="quarter" idx="3"/>
          </p:nvPr>
        </p:nvSpPr>
        <p:spPr/>
        <p:txBody>
          <a:bodyPr/>
          <a:lstStyle/>
          <a:p>
            <a:r>
              <a:rPr lang="fr-FR" dirty="0" smtClean="0"/>
              <a:t>FUTUR PILIER</a:t>
            </a:r>
            <a:endParaRPr lang="fr-FR" dirty="0"/>
          </a:p>
        </p:txBody>
      </p:sp>
      <p:pic>
        <p:nvPicPr>
          <p:cNvPr id="8" name="Espace réservé du contenu 7" descr="IMG_0993.jpg"/>
          <p:cNvPicPr>
            <a:picLocks noGrp="1" noChangeAspect="1"/>
          </p:cNvPicPr>
          <p:nvPr>
            <p:ph sz="quarter" idx="4"/>
          </p:nvPr>
        </p:nvPicPr>
        <p:blipFill>
          <a:blip r:embed="rId3" cstate="print"/>
          <a:stretch>
            <a:fillRect/>
          </a:stretch>
        </p:blipFill>
        <p:spPr>
          <a:xfrm rot="5400000">
            <a:off x="4473023" y="2561875"/>
            <a:ext cx="3774414" cy="3000396"/>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r>
              <a:rPr lang="fr-FR" dirty="0" smtClean="0"/>
              <a:t>UNE FORÊT DE BOIS-RONDS</a:t>
            </a:r>
            <a:endParaRPr lang="fr-FR" dirty="0"/>
          </a:p>
        </p:txBody>
      </p:sp>
      <p:pic>
        <p:nvPicPr>
          <p:cNvPr id="7" name="Espace réservé du contenu 6" descr="IMG_1184.jpg"/>
          <p:cNvPicPr>
            <a:picLocks noGrp="1" noChangeAspect="1"/>
          </p:cNvPicPr>
          <p:nvPr>
            <p:ph sz="half" idx="2"/>
          </p:nvPr>
        </p:nvPicPr>
        <p:blipFill>
          <a:blip r:embed="rId2" cstate="print"/>
          <a:stretch>
            <a:fillRect/>
          </a:stretch>
        </p:blipFill>
        <p:spPr>
          <a:xfrm rot="10800000">
            <a:off x="500034" y="2357428"/>
            <a:ext cx="4040188" cy="3879883"/>
          </a:xfrm>
        </p:spPr>
      </p:pic>
      <p:sp>
        <p:nvSpPr>
          <p:cNvPr id="5" name="Espace réservé du texte 4"/>
          <p:cNvSpPr>
            <a:spLocks noGrp="1"/>
          </p:cNvSpPr>
          <p:nvPr>
            <p:ph type="body" sz="quarter" idx="3"/>
          </p:nvPr>
        </p:nvSpPr>
        <p:spPr>
          <a:xfrm>
            <a:off x="5000628" y="1535113"/>
            <a:ext cx="3686172" cy="639762"/>
          </a:xfrm>
        </p:spPr>
        <p:txBody>
          <a:bodyPr/>
          <a:lstStyle/>
          <a:p>
            <a:r>
              <a:rPr lang="fr-FR" dirty="0" smtClean="0"/>
              <a:t>COFFRAGE TERMINÉ</a:t>
            </a:r>
            <a:endParaRPr lang="fr-FR" dirty="0"/>
          </a:p>
        </p:txBody>
      </p:sp>
      <p:pic>
        <p:nvPicPr>
          <p:cNvPr id="8" name="Espace réservé du contenu 7" descr="IMG_1208.jpg"/>
          <p:cNvPicPr>
            <a:picLocks noGrp="1" noChangeAspect="1"/>
          </p:cNvPicPr>
          <p:nvPr>
            <p:ph sz="quarter" idx="4"/>
          </p:nvPr>
        </p:nvPicPr>
        <p:blipFill>
          <a:blip r:embed="rId3" cstate="print"/>
          <a:stretch>
            <a:fillRect/>
          </a:stretch>
        </p:blipFill>
        <p:spPr>
          <a:xfrm>
            <a:off x="5072066" y="2428867"/>
            <a:ext cx="3357585" cy="3808443"/>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r>
              <a:rPr lang="fr-FR" dirty="0" smtClean="0"/>
              <a:t>ON GACHE LE BETON</a:t>
            </a:r>
            <a:endParaRPr lang="fr-FR" dirty="0"/>
          </a:p>
        </p:txBody>
      </p:sp>
      <p:pic>
        <p:nvPicPr>
          <p:cNvPr id="7" name="Espace réservé du contenu 6" descr="IMG_1214.jpg"/>
          <p:cNvPicPr>
            <a:picLocks noGrp="1" noChangeAspect="1"/>
          </p:cNvPicPr>
          <p:nvPr>
            <p:ph sz="half" idx="2"/>
          </p:nvPr>
        </p:nvPicPr>
        <p:blipFill>
          <a:blip r:embed="rId2" cstate="print"/>
          <a:stretch>
            <a:fillRect/>
          </a:stretch>
        </p:blipFill>
        <p:spPr>
          <a:xfrm rot="5400000">
            <a:off x="343673" y="2442353"/>
            <a:ext cx="3813183" cy="3500462"/>
          </a:xfrm>
        </p:spPr>
      </p:pic>
      <p:sp>
        <p:nvSpPr>
          <p:cNvPr id="5" name="Espace réservé du texte 4"/>
          <p:cNvSpPr>
            <a:spLocks noGrp="1"/>
          </p:cNvSpPr>
          <p:nvPr>
            <p:ph type="body" sz="quarter" idx="3"/>
          </p:nvPr>
        </p:nvSpPr>
        <p:spPr/>
        <p:txBody>
          <a:bodyPr/>
          <a:lstStyle/>
          <a:p>
            <a:r>
              <a:rPr lang="fr-FR" dirty="0" smtClean="0"/>
              <a:t>DALLE-PLAFOND TERMINEE</a:t>
            </a:r>
            <a:endParaRPr lang="fr-FR" dirty="0"/>
          </a:p>
        </p:txBody>
      </p:sp>
      <p:pic>
        <p:nvPicPr>
          <p:cNvPr id="8" name="Espace réservé du contenu 7" descr="IMG_1230.jpg"/>
          <p:cNvPicPr>
            <a:picLocks noGrp="1" noChangeAspect="1"/>
          </p:cNvPicPr>
          <p:nvPr>
            <p:ph sz="quarter" idx="4"/>
          </p:nvPr>
        </p:nvPicPr>
        <p:blipFill>
          <a:blip r:embed="rId3" cstate="print"/>
          <a:stretch>
            <a:fillRect/>
          </a:stretch>
        </p:blipFill>
        <p:spPr>
          <a:xfrm>
            <a:off x="4786314" y="2285991"/>
            <a:ext cx="3429024" cy="3840171"/>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nouvelle cuisine  opérationnelle</a:t>
            </a:r>
            <a:br>
              <a:rPr lang="fr-FR" dirty="0" smtClean="0"/>
            </a:br>
            <a:r>
              <a:rPr lang="fr-FR" sz="3100" dirty="0" smtClean="0"/>
              <a:t>(vendredi 10 novembre 2023)</a:t>
            </a:r>
            <a:endParaRPr lang="fr-FR" sz="3100" dirty="0"/>
          </a:p>
        </p:txBody>
      </p:sp>
      <p:pic>
        <p:nvPicPr>
          <p:cNvPr id="9" name="Espace réservé du contenu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10800000">
            <a:off x="4648200" y="2348706"/>
            <a:ext cx="4038600" cy="3028950"/>
          </a:xfrm>
        </p:spPr>
      </p:pic>
      <p:pic>
        <p:nvPicPr>
          <p:cNvPr id="10" name="Espace réservé du contenu 9"/>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1053297" y="1600200"/>
            <a:ext cx="28464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6003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1216718518"/>
              </p:ext>
            </p:extLst>
          </p:nvPr>
        </p:nvGraphicFramePr>
        <p:xfrm>
          <a:off x="467545" y="908723"/>
          <a:ext cx="8219255" cy="5181802"/>
        </p:xfrm>
        <a:graphic>
          <a:graphicData uri="http://schemas.openxmlformats.org/drawingml/2006/table">
            <a:tbl>
              <a:tblPr/>
              <a:tblGrid>
                <a:gridCol w="491517">
                  <a:extLst>
                    <a:ext uri="{9D8B030D-6E8A-4147-A177-3AD203B41FA5}">
                      <a16:colId xmlns:a16="http://schemas.microsoft.com/office/drawing/2014/main" val="2031952331"/>
                    </a:ext>
                  </a:extLst>
                </a:gridCol>
                <a:gridCol w="1348941">
                  <a:extLst>
                    <a:ext uri="{9D8B030D-6E8A-4147-A177-3AD203B41FA5}">
                      <a16:colId xmlns:a16="http://schemas.microsoft.com/office/drawing/2014/main" val="117555609"/>
                    </a:ext>
                  </a:extLst>
                </a:gridCol>
                <a:gridCol w="1531894">
                  <a:extLst>
                    <a:ext uri="{9D8B030D-6E8A-4147-A177-3AD203B41FA5}">
                      <a16:colId xmlns:a16="http://schemas.microsoft.com/office/drawing/2014/main" val="2433070903"/>
                    </a:ext>
                  </a:extLst>
                </a:gridCol>
                <a:gridCol w="1108644">
                  <a:extLst>
                    <a:ext uri="{9D8B030D-6E8A-4147-A177-3AD203B41FA5}">
                      <a16:colId xmlns:a16="http://schemas.microsoft.com/office/drawing/2014/main" val="2748957333"/>
                    </a:ext>
                  </a:extLst>
                </a:gridCol>
                <a:gridCol w="864250">
                  <a:extLst>
                    <a:ext uri="{9D8B030D-6E8A-4147-A177-3AD203B41FA5}">
                      <a16:colId xmlns:a16="http://schemas.microsoft.com/office/drawing/2014/main" val="781439563"/>
                    </a:ext>
                  </a:extLst>
                </a:gridCol>
                <a:gridCol w="600743">
                  <a:extLst>
                    <a:ext uri="{9D8B030D-6E8A-4147-A177-3AD203B41FA5}">
                      <a16:colId xmlns:a16="http://schemas.microsoft.com/office/drawing/2014/main" val="1318602429"/>
                    </a:ext>
                  </a:extLst>
                </a:gridCol>
                <a:gridCol w="667644">
                  <a:extLst>
                    <a:ext uri="{9D8B030D-6E8A-4147-A177-3AD203B41FA5}">
                      <a16:colId xmlns:a16="http://schemas.microsoft.com/office/drawing/2014/main" val="2942111664"/>
                    </a:ext>
                  </a:extLst>
                </a:gridCol>
                <a:gridCol w="1605622">
                  <a:extLst>
                    <a:ext uri="{9D8B030D-6E8A-4147-A177-3AD203B41FA5}">
                      <a16:colId xmlns:a16="http://schemas.microsoft.com/office/drawing/2014/main" val="3205553189"/>
                    </a:ext>
                  </a:extLst>
                </a:gridCol>
              </a:tblGrid>
              <a:tr h="152657">
                <a:tc gridSpan="8">
                  <a:txBody>
                    <a:bodyPr/>
                    <a:lstStyle/>
                    <a:p>
                      <a:pPr algn="ctr" fontAlgn="b"/>
                      <a:r>
                        <a:rPr lang="fr-FR" sz="800" b="1" i="0" u="none" strike="noStrike">
                          <a:solidFill>
                            <a:srgbClr val="000000"/>
                          </a:solidFill>
                          <a:effectLst/>
                          <a:latin typeface="Calibri" panose="020F0502020204030204" pitchFamily="34" charset="0"/>
                        </a:rPr>
                        <a:t>REUNIONS DE CHANTIER DU JEUDI 27 JUILLET 2023, DU 22 AOUT ET DU 11 SEPTEMBRE ET DEROULEMENT DES TRAVAUX</a:t>
                      </a:r>
                    </a:p>
                  </a:txBody>
                  <a:tcPr marL="4101" marR="4101" marT="410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907777850"/>
                  </a:ext>
                </a:extLst>
              </a:tr>
              <a:tr h="95411">
                <a:tc>
                  <a:txBody>
                    <a:bodyPr/>
                    <a:lstStyle/>
                    <a:p>
                      <a:pPr algn="l" fontAlgn="b"/>
                      <a:endParaRPr lang="fr-FR" sz="500" b="0" i="0" u="none" strike="noStrike">
                        <a:solidFill>
                          <a:srgbClr val="000000"/>
                        </a:solidFill>
                        <a:effectLst/>
                        <a:latin typeface="Calibri" panose="020F0502020204030204" pitchFamily="34" charset="0"/>
                      </a:endParaRPr>
                    </a:p>
                  </a:txBody>
                  <a:tcPr marL="4101" marR="4101" marT="410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4101" marR="4101" marT="410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4101" marR="4101" marT="410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4101" marR="4101" marT="410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4101" marR="4101" marT="410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4101" marR="4101" marT="410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4101" marR="4101" marT="410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4101" marR="4101" marT="4101"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15515308"/>
                  </a:ext>
                </a:extLst>
              </a:tr>
              <a:tr h="133575">
                <a:tc gridSpan="4">
                  <a:txBody>
                    <a:bodyPr/>
                    <a:lstStyle/>
                    <a:p>
                      <a:pPr algn="l" fontAlgn="b"/>
                      <a:r>
                        <a:rPr lang="fr-FR" sz="700" b="0" i="0" u="none" strike="noStrike">
                          <a:solidFill>
                            <a:srgbClr val="000000"/>
                          </a:solidFill>
                          <a:effectLst/>
                          <a:latin typeface="Calibri" panose="020F0502020204030204" pitchFamily="34" charset="0"/>
                        </a:rPr>
                        <a:t>    Participants: Antoine, responsable de l'entreprise " LA CAVERNE" Claudia, Direcrice et Christian, Président</a:t>
                      </a:r>
                    </a:p>
                  </a:txBody>
                  <a:tcPr marL="4101" marR="4101" marT="410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a:noFill/>
                    </a:lnB>
                  </a:tcPr>
                </a:tc>
                <a:extLst>
                  <a:ext uri="{0D108BD9-81ED-4DB2-BD59-A6C34878D82A}">
                    <a16:rowId xmlns:a16="http://schemas.microsoft.com/office/drawing/2014/main" val="2054768724"/>
                  </a:ext>
                </a:extLst>
              </a:tr>
              <a:tr h="133575">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txBody>
                  <a:tcPr marL="4101" marR="4101" marT="410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3501293"/>
                  </a:ext>
                </a:extLst>
              </a:tr>
              <a:tr h="128863">
                <a:tc gridSpan="8">
                  <a:txBody>
                    <a:bodyPr/>
                    <a:lstStyle/>
                    <a:p>
                      <a:pPr algn="ctr" fontAlgn="b"/>
                      <a:r>
                        <a:rPr lang="fr-FR" sz="700" b="1" i="0" u="none" strike="noStrike">
                          <a:solidFill>
                            <a:srgbClr val="000000"/>
                          </a:solidFill>
                          <a:effectLst/>
                          <a:latin typeface="Calibri" panose="020F0502020204030204" pitchFamily="34" charset="0"/>
                        </a:rPr>
                        <a:t>Décisions</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947417454"/>
                  </a:ext>
                </a:extLst>
              </a:tr>
              <a:tr h="372102">
                <a:tc>
                  <a:txBody>
                    <a:bodyPr/>
                    <a:lstStyle/>
                    <a:p>
                      <a:pPr algn="ctr" fontAlgn="b"/>
                      <a:r>
                        <a:rPr lang="fr-FR" sz="600" b="1" i="0" u="none" strike="noStrike">
                          <a:solidFill>
                            <a:srgbClr val="000000"/>
                          </a:solidFill>
                          <a:effectLst/>
                          <a:latin typeface="Calibri" panose="020F0502020204030204" pitchFamily="34" charset="0"/>
                        </a:rPr>
                        <a:t>DATE</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ACTIONS</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DECAISSEMENTS PLAFOND</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FF0000"/>
                          </a:solidFill>
                          <a:effectLst/>
                          <a:latin typeface="Calibri" panose="020F0502020204030204" pitchFamily="34" charset="0"/>
                        </a:rPr>
                        <a:t>DECAISSEMENTS CARRELAGE</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FF0000"/>
                          </a:solidFill>
                          <a:effectLst/>
                          <a:latin typeface="Calibri" panose="020F0502020204030204" pitchFamily="34" charset="0"/>
                        </a:rPr>
                        <a:t>PAILLASSE</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fr-FR" sz="500" b="1" i="0" u="none" strike="noStrike">
                          <a:solidFill>
                            <a:srgbClr val="000000"/>
                          </a:solidFill>
                          <a:effectLst/>
                          <a:latin typeface="Calibri" panose="020F0502020204030204" pitchFamily="34" charset="0"/>
                        </a:rPr>
                        <a:t>VIE DE L'ONG</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b"/>
                      <a:r>
                        <a:rPr lang="fr-FR" sz="500" b="1" i="0" u="none" strike="noStrike">
                          <a:solidFill>
                            <a:srgbClr val="000000"/>
                          </a:solidFill>
                          <a:effectLst/>
                          <a:latin typeface="Calibri" panose="020F0502020204030204" pitchFamily="34" charset="0"/>
                        </a:rPr>
                        <a:t>COMMENTAIRES, IMPREVUS § DEPASSEMENTS</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1948209"/>
                  </a:ext>
                </a:extLst>
              </a:tr>
              <a:tr h="133575">
                <a:tc>
                  <a:txBody>
                    <a:bodyPr/>
                    <a:lstStyle/>
                    <a:p>
                      <a:pPr algn="r" fontAlgn="b"/>
                      <a:r>
                        <a:rPr lang="fr-FR" sz="700" b="0" i="0" u="none" strike="noStrike">
                          <a:solidFill>
                            <a:srgbClr val="000000"/>
                          </a:solidFill>
                          <a:effectLst/>
                          <a:latin typeface="Calibri" panose="020F0502020204030204" pitchFamily="34" charset="0"/>
                        </a:rPr>
                        <a:t>01-août</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l" fontAlgn="b"/>
                      <a:r>
                        <a:rPr lang="fr-FR" sz="700" b="0" i="0" u="none" strike="noStrike">
                          <a:solidFill>
                            <a:srgbClr val="000000"/>
                          </a:solidFill>
                          <a:effectLst/>
                          <a:latin typeface="Calibri" panose="020F0502020204030204" pitchFamily="34" charset="0"/>
                        </a:rPr>
                        <a:t>Etablir et déposer les demandes d'autorisation de construire auprès du FOKONTANY et du SERVICE DE L'URBANISME</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4">
                  <a:txBody>
                    <a:bodyPr/>
                    <a:lstStyle/>
                    <a:p>
                      <a:pPr algn="ctr" fontAlgn="ctr"/>
                      <a:r>
                        <a:rPr lang="fr-FR" sz="700" b="0" i="0" u="none" strike="noStrike">
                          <a:solidFill>
                            <a:srgbClr val="000000"/>
                          </a:solidFill>
                          <a:effectLst/>
                          <a:latin typeface="Calibri" panose="020F0502020204030204" pitchFamily="34" charset="0"/>
                        </a:rPr>
                        <a:t>Cantine </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fr-FR" sz="700" b="0" i="0" u="none" strike="noStrike">
                          <a:solidFill>
                            <a:srgbClr val="000000"/>
                          </a:solidFill>
                          <a:effectLst/>
                          <a:latin typeface="Calibri" panose="020F0502020204030204" pitchFamily="34" charset="0"/>
                        </a:rPr>
                        <a:t>Activités</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l" fontAlgn="b"/>
                      <a:r>
                        <a:rPr lang="fr-FR" sz="700" b="0" i="0" u="none" strike="noStrike">
                          <a:solidFill>
                            <a:srgbClr val="000000"/>
                          </a:solidFill>
                          <a:effectLst/>
                          <a:latin typeface="Calibri" panose="020F0502020204030204" pitchFamily="34" charset="0"/>
                        </a:rPr>
                        <a:t>Visite de terrain 3/8                     Dossier ccmplet (163500ar)déposé à l'urbanisme 4/8</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8661854"/>
                  </a:ext>
                </a:extLst>
              </a:tr>
              <a:tr h="133575">
                <a:tc>
                  <a:txBody>
                    <a:bodyPr/>
                    <a:lstStyle/>
                    <a:p>
                      <a:pPr algn="r" fontAlgn="b"/>
                      <a:r>
                        <a:rPr lang="fr-FR" sz="700" b="0" i="0" u="none" strike="noStrike">
                          <a:solidFill>
                            <a:srgbClr val="000000"/>
                          </a:solidFill>
                          <a:effectLst/>
                          <a:latin typeface="Calibri" panose="020F0502020204030204" pitchFamily="34" charset="0"/>
                        </a:rPr>
                        <a:t>02-août</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986182059"/>
                  </a:ext>
                </a:extLst>
              </a:tr>
              <a:tr h="233991">
                <a:tc>
                  <a:txBody>
                    <a:bodyPr/>
                    <a:lstStyle/>
                    <a:p>
                      <a:pPr algn="r" fontAlgn="b"/>
                      <a:r>
                        <a:rPr lang="fr-FR" sz="700" b="0" i="0" u="none" strike="noStrike">
                          <a:solidFill>
                            <a:srgbClr val="000000"/>
                          </a:solidFill>
                          <a:effectLst/>
                          <a:latin typeface="Calibri" panose="020F0502020204030204" pitchFamily="34" charset="0"/>
                        </a:rPr>
                        <a:t>03-août</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981926535"/>
                  </a:ext>
                </a:extLst>
              </a:tr>
              <a:tr h="267150">
                <a:tc>
                  <a:txBody>
                    <a:bodyPr/>
                    <a:lstStyle/>
                    <a:p>
                      <a:pPr algn="r" fontAlgn="b"/>
                      <a:r>
                        <a:rPr lang="fr-FR" sz="700" b="0" i="0" u="none" strike="noStrike">
                          <a:solidFill>
                            <a:srgbClr val="000000"/>
                          </a:solidFill>
                          <a:effectLst/>
                          <a:latin typeface="Calibri" panose="020F0502020204030204" pitchFamily="34" charset="0"/>
                        </a:rPr>
                        <a:t>04-août</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Consruction d'un abris pour la cuisine provisoire</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Paiement de la 1ère tranche de 10 millions d'ariary</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4232712473"/>
                  </a:ext>
                </a:extLst>
              </a:tr>
              <a:tr h="133575">
                <a:tc>
                  <a:txBody>
                    <a:bodyPr/>
                    <a:lstStyle/>
                    <a:p>
                      <a:pPr algn="r" fontAlgn="b"/>
                      <a:r>
                        <a:rPr lang="fr-FR" sz="700" b="0" i="0" u="none" strike="noStrike">
                          <a:solidFill>
                            <a:srgbClr val="000000"/>
                          </a:solidFill>
                          <a:effectLst/>
                          <a:latin typeface="Calibri" panose="020F0502020204030204" pitchFamily="34" charset="0"/>
                        </a:rPr>
                        <a:t>05-août</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b"/>
                      <a:r>
                        <a:rPr lang="fr-FR" sz="700" b="0" i="0" u="none" strike="noStrike">
                          <a:solidFill>
                            <a:srgbClr val="000000"/>
                          </a:solidFill>
                          <a:effectLst/>
                          <a:latin typeface="Calibri" panose="020F0502020204030204" pitchFamily="34" charset="0"/>
                        </a:rPr>
                        <a:t>Ttransfert des marmites et autres matériels dans la cuisine provisoire</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6">
                  <a:txBody>
                    <a:bodyPr/>
                    <a:lstStyle/>
                    <a:p>
                      <a:pPr algn="ctr" fontAlgn="ctr"/>
                      <a:r>
                        <a:rPr lang="fr-FR" sz="700" b="0" i="0" u="none" strike="noStrike">
                          <a:solidFill>
                            <a:srgbClr val="000000"/>
                          </a:solidFill>
                          <a:effectLst/>
                          <a:latin typeface="Calibri" panose="020F0502020204030204" pitchFamily="34" charset="0"/>
                        </a:rPr>
                        <a:t>Suspension des activiés</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921340"/>
                  </a:ext>
                </a:extLst>
              </a:tr>
              <a:tr h="133575">
                <a:tc>
                  <a:txBody>
                    <a:bodyPr/>
                    <a:lstStyle/>
                    <a:p>
                      <a:pPr algn="r" fontAlgn="b"/>
                      <a:r>
                        <a:rPr lang="fr-FR" sz="700" b="0" i="0" u="none" strike="noStrike">
                          <a:solidFill>
                            <a:srgbClr val="000000"/>
                          </a:solidFill>
                          <a:effectLst/>
                          <a:latin typeface="Calibri" panose="020F0502020204030204" pitchFamily="34" charset="0"/>
                        </a:rPr>
                        <a:t>07-août</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2359543"/>
                  </a:ext>
                </a:extLst>
              </a:tr>
              <a:tr h="267150">
                <a:tc>
                  <a:txBody>
                    <a:bodyPr/>
                    <a:lstStyle/>
                    <a:p>
                      <a:pPr algn="l" fontAlgn="b"/>
                      <a:r>
                        <a:rPr lang="fr-FR" sz="700" b="0" i="0" u="none" strike="noStrike">
                          <a:solidFill>
                            <a:srgbClr val="000000"/>
                          </a:solidFill>
                          <a:effectLst/>
                          <a:latin typeface="Calibri" panose="020F0502020204030204" pitchFamily="34" charset="0"/>
                        </a:rPr>
                        <a:t>DU 08/08/2023</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t"/>
                      <a:r>
                        <a:rPr lang="fr-FR" sz="700" b="0" i="0" u="none" strike="noStrike">
                          <a:solidFill>
                            <a:srgbClr val="000000"/>
                          </a:solidFill>
                          <a:effectLst/>
                          <a:latin typeface="Calibri" panose="020F0502020204030204" pitchFamily="34" charset="0"/>
                        </a:rPr>
                        <a:t>Début des travaux de construction du toit en béton de la cuisine: démolition de l'existant, fouilles pour les pilliers…</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solidFill>
                            <a:srgbClr val="000000"/>
                          </a:solidFill>
                          <a:effectLst/>
                          <a:latin typeface="Calibri" panose="020F0502020204030204" pitchFamily="34" charset="0"/>
                        </a:rPr>
                        <a:t>Pas de cantine ce lundi7/8</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8057333"/>
                  </a:ext>
                </a:extLst>
              </a:tr>
              <a:tr h="400725">
                <a:tc>
                  <a:txBody>
                    <a:bodyPr/>
                    <a:lstStyle/>
                    <a:p>
                      <a:pPr algn="r"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fr-FR" sz="700" b="0" i="0" u="none" strike="noStrike">
                          <a:solidFill>
                            <a:srgbClr val="000000"/>
                          </a:solidFill>
                          <a:effectLst/>
                          <a:latin typeface="Calibri" panose="020F0502020204030204" pitchFamily="34" charset="0"/>
                        </a:rPr>
                        <a:t>Reprise de la cantine le 8/8                                </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2 ème visite de l'urbanisme et de l'aménagement: droits+ déplacement :150000AR</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8398014"/>
                  </a:ext>
                </a:extLst>
              </a:tr>
              <a:tr h="252956">
                <a:tc>
                  <a:txBody>
                    <a:bodyPr/>
                    <a:lstStyle/>
                    <a:p>
                      <a:pPr algn="l" fontAlgn="b"/>
                      <a:r>
                        <a:rPr lang="fr-FR" sz="700" b="0" i="0" u="none" strike="noStrike">
                          <a:solidFill>
                            <a:srgbClr val="000000"/>
                          </a:solidFill>
                          <a:effectLst/>
                          <a:latin typeface="Calibri" panose="020F0502020204030204" pitchFamily="34" charset="0"/>
                        </a:rPr>
                        <a:t>AU 22/08/2023</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b"/>
                      <a:r>
                        <a:rPr lang="fr-FR" sz="700" b="0" i="0" u="none" strike="noStrike">
                          <a:solidFill>
                            <a:srgbClr val="000000"/>
                          </a:solidFill>
                          <a:effectLst/>
                          <a:latin typeface="Calibri" panose="020F0502020204030204" pitchFamily="34" charset="0"/>
                        </a:rPr>
                        <a:t>Poursuite des travaux: étais, coffrage, coulage du béton (le 2/9)</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fr-FR" sz="700" b="0" i="0" u="none" strike="noStrike">
                          <a:solidFill>
                            <a:srgbClr val="000000"/>
                          </a:solidFill>
                          <a:effectLst/>
                          <a:latin typeface="Calibri" panose="020F0502020204030204" pitchFamily="34" charset="0"/>
                        </a:rPr>
                        <a:t> </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0276414"/>
                  </a:ext>
                </a:extLst>
              </a:tr>
              <a:tr h="534300">
                <a:tc>
                  <a:txBody>
                    <a:bodyPr/>
                    <a:lstStyle/>
                    <a:p>
                      <a:pPr algn="r" fontAlgn="b"/>
                      <a:r>
                        <a:rPr lang="fr-FR" sz="700" b="0" i="0" u="none" strike="noStrike">
                          <a:solidFill>
                            <a:srgbClr val="000000"/>
                          </a:solidFill>
                          <a:effectLst/>
                          <a:latin typeface="Calibri" panose="020F0502020204030204" pitchFamily="34" charset="0"/>
                        </a:rPr>
                        <a:t>jusqu'au 02/9</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2ème tranche de 10 million d'ariary</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fr-FR" sz="700" b="0" i="0" u="none" strike="noStrike">
                          <a:solidFill>
                            <a:srgbClr val="000000"/>
                          </a:solidFill>
                          <a:effectLst/>
                          <a:latin typeface="Calibri" panose="020F0502020204030204" pitchFamily="34" charset="0"/>
                        </a:rPr>
                        <a:t>Pas de cantine le 1/9 reprise le 3/9</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fr-FR"/>
                    </a:p>
                  </a:txBody>
                  <a:tcPr/>
                </a:tc>
                <a:tc>
                  <a:txBody>
                    <a:bodyPr/>
                    <a:lstStyle/>
                    <a:p>
                      <a:pPr algn="l" fontAlgn="t"/>
                      <a:r>
                        <a:rPr lang="fr-FR" sz="700" b="0" i="0" u="none" strike="noStrike">
                          <a:solidFill>
                            <a:srgbClr val="000000"/>
                          </a:solidFill>
                          <a:effectLst/>
                          <a:latin typeface="Calibri" panose="020F0502020204030204" pitchFamily="34" charset="0"/>
                        </a:rPr>
                        <a:t>les fouilles pour les fondations ont provoqué la destruction totale du carrelage existant d’où un 2ème devis négocié pour le carrelage</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3744851"/>
                  </a:ext>
                </a:extLst>
              </a:tr>
              <a:tr h="252956">
                <a:tc rowSpan="2">
                  <a:txBody>
                    <a:bodyPr/>
                    <a:lstStyle/>
                    <a:p>
                      <a:pPr algn="r" fontAlgn="b"/>
                      <a:r>
                        <a:rPr lang="fr-FR" sz="700" b="0" i="0" u="none" strike="noStrike">
                          <a:solidFill>
                            <a:srgbClr val="000000"/>
                          </a:solidFill>
                          <a:effectLst/>
                          <a:latin typeface="Calibri" panose="020F0502020204030204" pitchFamily="34" charset="0"/>
                        </a:rPr>
                        <a:t>27-sept</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ctr"/>
                      <a:r>
                        <a:rPr lang="fr-FR" sz="700" b="0" i="0" u="none" strike="noStrike">
                          <a:solidFill>
                            <a:srgbClr val="000000"/>
                          </a:solidFill>
                          <a:effectLst/>
                          <a:latin typeface="Calibri" panose="020F0502020204030204" pitchFamily="34" charset="0"/>
                        </a:rPr>
                        <a:t>Sèchage puis décoffrage</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3ème tranche: avances:1M640 puis 4M180=5M820</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fr-FR" sz="700" b="0" i="0" u="none" strike="noStrike">
                          <a:solidFill>
                            <a:srgbClr val="000000"/>
                          </a:solidFill>
                          <a:effectLst/>
                          <a:latin typeface="Calibri" panose="020F0502020204030204" pitchFamily="34" charset="0"/>
                        </a:rPr>
                        <a:t> </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3">
                  <a:txBody>
                    <a:bodyPr/>
                    <a:lstStyle/>
                    <a:p>
                      <a:pPr algn="ctr" fontAlgn="ctr"/>
                      <a:r>
                        <a:rPr lang="fr-FR" sz="700" b="0" i="0" u="none" strike="noStrike">
                          <a:solidFill>
                            <a:srgbClr val="000000"/>
                          </a:solidFill>
                          <a:effectLst/>
                          <a:latin typeface="Calibri" panose="020F0502020204030204" pitchFamily="34" charset="0"/>
                        </a:rPr>
                        <a:t>REprise des COURS DE Français LE 9/9</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3092851"/>
                  </a:ext>
                </a:extLst>
              </a:tr>
              <a:tr h="252956">
                <a:tc vMerge="1">
                  <a:txBody>
                    <a:bodyPr/>
                    <a:lstStyle/>
                    <a:p>
                      <a:endParaRPr lang="fr-FR"/>
                    </a:p>
                  </a:txBody>
                  <a:tcPr/>
                </a:tc>
                <a:tc vMerge="1">
                  <a:txBody>
                    <a:bodyPr/>
                    <a:lstStyle/>
                    <a:p>
                      <a:endParaRPr lang="fr-FR"/>
                    </a:p>
                  </a:txBody>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1ère tranche 5 millions dariary</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fr-FR" sz="700" b="0" i="0" u="none" strike="noStrike">
                          <a:solidFill>
                            <a:srgbClr val="000000"/>
                          </a:solidFill>
                          <a:effectLst/>
                          <a:latin typeface="Calibri" panose="020F0502020204030204" pitchFamily="34" charset="0"/>
                        </a:rPr>
                        <a:t> </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4047947"/>
                  </a:ext>
                </a:extLst>
              </a:tr>
              <a:tr h="252956">
                <a:tc>
                  <a:txBody>
                    <a:bodyPr/>
                    <a:lstStyle/>
                    <a:p>
                      <a:pPr algn="l" fontAlgn="t"/>
                      <a:r>
                        <a:rPr lang="fr-FR" sz="700" b="0" i="0" u="none" strike="noStrike">
                          <a:solidFill>
                            <a:srgbClr val="000000"/>
                          </a:solidFill>
                          <a:effectLst/>
                          <a:latin typeface="Calibri" panose="020F0502020204030204" pitchFamily="34" charset="0"/>
                        </a:rPr>
                        <a:t> au 30/09/2023</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700" b="0" i="0" u="none" strike="noStrike">
                          <a:solidFill>
                            <a:srgbClr val="000000"/>
                          </a:solidFill>
                          <a:effectLst/>
                          <a:latin typeface="Calibri" panose="020F0502020204030204" pitchFamily="34" charset="0"/>
                        </a:rPr>
                        <a:t>élecricité, carrelage, peinture de la salle de bains</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fr-FR" sz="700" b="0" i="0" u="none" strike="noStrike">
                          <a:solidFill>
                            <a:srgbClr val="000000"/>
                          </a:solidFill>
                          <a:effectLst/>
                          <a:latin typeface="Calibri" panose="020F0502020204030204" pitchFamily="34" charset="0"/>
                        </a:rPr>
                        <a:t> </a:t>
                      </a:r>
                    </a:p>
                  </a:txBody>
                  <a:tcPr marL="4101" marR="4101" marT="410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3636966"/>
                  </a:ext>
                </a:extLst>
              </a:tr>
              <a:tr h="252956">
                <a:tc rowSpan="2">
                  <a:txBody>
                    <a:bodyPr/>
                    <a:lstStyle/>
                    <a:p>
                      <a:pPr algn="l" fontAlgn="ctr"/>
                      <a:r>
                        <a:rPr lang="fr-FR" sz="700" b="0" i="0" u="none" strike="noStrike">
                          <a:solidFill>
                            <a:srgbClr val="000000"/>
                          </a:solidFill>
                          <a:effectLst/>
                          <a:latin typeface="Calibri" panose="020F0502020204030204" pitchFamily="34" charset="0"/>
                        </a:rPr>
                        <a:t>du 30/9 au 14/10</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ctr"/>
                      <a:r>
                        <a:rPr lang="fr-FR" sz="700" b="0" i="0" u="none" strike="noStrike">
                          <a:solidFill>
                            <a:srgbClr val="000000"/>
                          </a:solidFill>
                          <a:effectLst/>
                          <a:latin typeface="Calibri" panose="020F0502020204030204" pitchFamily="34" charset="0"/>
                        </a:rPr>
                        <a:t>élecricité, carrelage, peinture de la CUISINE</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Dernière tranche: 1 380 000 ariary</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2ème tranche 2M640 (7/10)</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FF0000"/>
                        </a:solidFill>
                        <a:effectLst/>
                        <a:latin typeface="Calibri" panose="020F0502020204030204" pitchFamily="34" charset="0"/>
                      </a:endParaRPr>
                    </a:p>
                  </a:txBody>
                  <a:tcPr marL="4101" marR="4101" marT="4101"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fr-FR" sz="700" b="0" i="0" u="none" strike="noStrike">
                        <a:solidFill>
                          <a:srgbClr val="000000"/>
                        </a:solidFill>
                        <a:effectLst/>
                        <a:latin typeface="Calibri" panose="020F0502020204030204" pitchFamily="34" charset="0"/>
                      </a:endParaRPr>
                    </a:p>
                  </a:txBody>
                  <a:tcPr marL="4101" marR="4101" marT="4101" marB="0">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700" b="0" i="0" u="none" strike="noStrike">
                          <a:solidFill>
                            <a:srgbClr val="000000"/>
                          </a:solidFill>
                          <a:effectLst/>
                          <a:latin typeface="Calibri" panose="020F0502020204030204" pitchFamily="34" charset="0"/>
                        </a:rPr>
                        <a:t>Reprise des acivités</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3207065"/>
                  </a:ext>
                </a:extLst>
              </a:tr>
              <a:tr h="252956">
                <a:tc vMerge="1">
                  <a:txBody>
                    <a:bodyPr/>
                    <a:lstStyle/>
                    <a:p>
                      <a:endParaRPr lang="fr-FR"/>
                    </a:p>
                  </a:txBody>
                  <a:tcPr/>
                </a:tc>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dernière tranche 2M</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 </a:t>
                      </a:r>
                    </a:p>
                  </a:txBody>
                  <a:tcPr marL="4101" marR="4101" marT="41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FF0000"/>
                          </a:solidFill>
                          <a:effectLst/>
                          <a:latin typeface="Calibri" panose="020F0502020204030204" pitchFamily="34" charset="0"/>
                        </a:rPr>
                        <a:t>.+163500ar (A) + 150000ar(B)+9M640000+1M52000</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7263271"/>
                  </a:ext>
                </a:extLst>
              </a:tr>
              <a:tr h="133575">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700" b="0" i="0" u="none" strike="noStrike">
                          <a:solidFill>
                            <a:srgbClr val="000000"/>
                          </a:solidFill>
                          <a:effectLst/>
                          <a:latin typeface="Calibri" panose="020F0502020204030204" pitchFamily="34" charset="0"/>
                        </a:rPr>
                        <a:t>TOTAL: 27millions 200000 ariary</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1" i="0" u="none" strike="noStrike">
                          <a:solidFill>
                            <a:srgbClr val="FF0000"/>
                          </a:solidFill>
                          <a:effectLst/>
                          <a:latin typeface="Calibri" panose="020F0502020204030204" pitchFamily="34" charset="0"/>
                        </a:rPr>
                        <a:t>TOTAL 9millions 640 000 ar</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1" i="0" u="none" strike="noStrike">
                          <a:solidFill>
                            <a:srgbClr val="FF0000"/>
                          </a:solidFill>
                          <a:effectLst/>
                          <a:latin typeface="Calibri" panose="020F0502020204030204" pitchFamily="34" charset="0"/>
                        </a:rPr>
                        <a:t>1522000</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4736213"/>
                  </a:ext>
                </a:extLst>
              </a:tr>
              <a:tr h="138346">
                <a:tc>
                  <a:txBody>
                    <a:bodyPr/>
                    <a:lstStyle/>
                    <a:p>
                      <a:pPr algn="l" fontAlgn="b"/>
                      <a:endParaRPr lang="fr-FR" sz="700" b="1" i="0" u="none" strike="noStrike">
                        <a:solidFill>
                          <a:srgbClr val="000000"/>
                        </a:solidFill>
                        <a:effectLst/>
                        <a:latin typeface="Calibri" panose="020F0502020204030204" pitchFamily="34" charset="0"/>
                      </a:endParaRPr>
                    </a:p>
                  </a:txBody>
                  <a:tcPr marL="4101" marR="4101" marT="410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fr-FR" sz="700" b="0" i="0" u="none" strike="noStrike">
                          <a:solidFill>
                            <a:srgbClr val="000000"/>
                          </a:solidFill>
                          <a:effectLst/>
                          <a:latin typeface="Calibri" panose="020F0502020204030204" pitchFamily="34" charset="0"/>
                        </a:rPr>
                        <a:t>soit 5660 euros au cours du 12/9</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1" i="0" u="none" strike="noStrike">
                          <a:solidFill>
                            <a:srgbClr val="FF0000"/>
                          </a:solidFill>
                          <a:effectLst/>
                          <a:latin typeface="Calibri" panose="020F0502020204030204" pitchFamily="34" charset="0"/>
                        </a:rPr>
                        <a:t>soit 2050 euros</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1" i="0" u="none" strike="noStrike">
                          <a:solidFill>
                            <a:srgbClr val="FF0000"/>
                          </a:solidFill>
                          <a:effectLst/>
                          <a:latin typeface="Calibri" panose="020F0502020204030204" pitchFamily="34" charset="0"/>
                        </a:rPr>
                        <a:t>330 euros</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700" b="1" i="0" u="none" strike="noStrike">
                          <a:solidFill>
                            <a:srgbClr val="FF0000"/>
                          </a:solidFill>
                          <a:effectLst/>
                          <a:latin typeface="Calibri" panose="020F0502020204030204" pitchFamily="34" charset="0"/>
                        </a:rPr>
                        <a:t>60 euros (A+B)</a:t>
                      </a:r>
                    </a:p>
                  </a:txBody>
                  <a:tcPr marL="4101" marR="4101" marT="41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771755"/>
                  </a:ext>
                </a:extLst>
              </a:tr>
              <a:tr h="138346">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700" b="1" i="0" u="none" strike="noStrike">
                          <a:solidFill>
                            <a:srgbClr val="000000"/>
                          </a:solidFill>
                          <a:effectLst/>
                          <a:latin typeface="Calibri" panose="020F0502020204030204" pitchFamily="34" charset="0"/>
                        </a:rPr>
                        <a:t>Total général 8100 euros</a:t>
                      </a:r>
                    </a:p>
                  </a:txBody>
                  <a:tcPr marL="4101" marR="4101" marT="410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4101" marR="4101" marT="4101" marB="0" anchor="b">
                    <a:lnL>
                      <a:noFill/>
                    </a:lnL>
                    <a:lnR>
                      <a:noFill/>
                    </a:lnR>
                    <a:lnT>
                      <a:noFill/>
                    </a:lnT>
                    <a:lnB>
                      <a:noFill/>
                    </a:lnB>
                  </a:tcPr>
                </a:tc>
                <a:tc>
                  <a:txBody>
                    <a:bodyPr/>
                    <a:lstStyle/>
                    <a:p>
                      <a:pPr algn="l" fontAlgn="b"/>
                      <a:endParaRPr lang="fr-FR" sz="700" b="0" i="0" u="none" strike="noStrike" dirty="0">
                        <a:solidFill>
                          <a:srgbClr val="000000"/>
                        </a:solidFill>
                        <a:effectLst/>
                        <a:latin typeface="Calibri" panose="020F0502020204030204" pitchFamily="34" charset="0"/>
                      </a:endParaRPr>
                    </a:p>
                  </a:txBody>
                  <a:tcPr marL="4101" marR="4101" marT="4101"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0732948"/>
                  </a:ext>
                </a:extLst>
              </a:tr>
            </a:tbl>
          </a:graphicData>
        </a:graphic>
      </p:graphicFrame>
    </p:spTree>
    <p:extLst>
      <p:ext uri="{BB962C8B-B14F-4D97-AF65-F5344CB8AC3E}">
        <p14:creationId xmlns:p14="http://schemas.microsoft.com/office/powerpoint/2010/main" val="17837601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68760"/>
            <a:ext cx="8229600" cy="3888432"/>
          </a:xfrm>
        </p:spPr>
        <p:txBody>
          <a:bodyPr>
            <a:noAutofit/>
          </a:bodyPr>
          <a:lstStyle/>
          <a:p>
            <a:pPr algn="l"/>
            <a:r>
              <a:rPr lang="fr-FR" sz="2000" b="1" dirty="0" smtClean="0"/>
              <a:t>Commentaire</a:t>
            </a:r>
            <a:r>
              <a:rPr lang="fr-FR" sz="2000" dirty="0" smtClean="0"/>
              <a:t>: « L’aventure » a commencé le 1</a:t>
            </a:r>
            <a:r>
              <a:rPr lang="fr-FR" sz="2000" baseline="30000" dirty="0" smtClean="0"/>
              <a:t>er</a:t>
            </a:r>
            <a:r>
              <a:rPr lang="fr-FR" sz="2000" dirty="0" smtClean="0"/>
              <a:t> aout par une phase administrative difficile et pénible (avec quelques moyens pour accélérer les autorisations)</a:t>
            </a:r>
            <a:br>
              <a:rPr lang="fr-FR" sz="2000" dirty="0" smtClean="0"/>
            </a:br>
            <a:r>
              <a:rPr lang="fr-FR" sz="2000" dirty="0" smtClean="0"/>
              <a:t/>
            </a:r>
            <a:br>
              <a:rPr lang="fr-FR" sz="2000" dirty="0" smtClean="0"/>
            </a:br>
            <a:r>
              <a:rPr lang="fr-FR" sz="2000" dirty="0"/>
              <a:t>T</a:t>
            </a:r>
            <a:r>
              <a:rPr lang="fr-FR" sz="2000" dirty="0" smtClean="0"/>
              <a:t>rois dépassements</a:t>
            </a:r>
            <a:r>
              <a:rPr lang="fr-FR" sz="2000" dirty="0"/>
              <a:t> validés par Patrick</a:t>
            </a:r>
            <a:r>
              <a:rPr lang="fr-FR" sz="2000" dirty="0" smtClean="0"/>
              <a:t> par rapport au devis initial</a:t>
            </a:r>
            <a:br>
              <a:rPr lang="fr-FR" sz="2000" dirty="0" smtClean="0"/>
            </a:br>
            <a:r>
              <a:rPr lang="fr-FR" sz="2000" dirty="0" smtClean="0"/>
              <a:t>- Extension de la dalle au dessus de la salle de bains</a:t>
            </a:r>
            <a:br>
              <a:rPr lang="fr-FR" sz="2000" dirty="0" smtClean="0"/>
            </a:br>
            <a:r>
              <a:rPr lang="fr-FR" sz="2000" dirty="0" smtClean="0"/>
              <a:t>- remplacement du carrelage initial, d’ailleurs assez sommaire, défoncé par la fouille des fondations</a:t>
            </a:r>
            <a:br>
              <a:rPr lang="fr-FR" sz="2000" dirty="0" smtClean="0"/>
            </a:br>
            <a:r>
              <a:rPr lang="fr-FR" sz="2000" dirty="0" smtClean="0"/>
              <a:t>- couverture uniforme en carreaux de la nouvelle et de l’ancienne paillasse.</a:t>
            </a:r>
            <a:br>
              <a:rPr lang="fr-FR" sz="2000" dirty="0" smtClean="0"/>
            </a:br>
            <a:r>
              <a:rPr lang="fr-FR" sz="2000" b="1" dirty="0" smtClean="0"/>
              <a:t>Coût global : 8100 €</a:t>
            </a:r>
            <a:br>
              <a:rPr lang="fr-FR" sz="2000" b="1" dirty="0" smtClean="0"/>
            </a:br>
            <a:r>
              <a:rPr lang="fr-FR" sz="2000" b="1" i="1" dirty="0" smtClean="0"/>
              <a:t>Challenge réussi: travaux terminés avant le  CA</a:t>
            </a:r>
            <a:r>
              <a:rPr lang="fr-FR" sz="2000" b="1" i="1" dirty="0"/>
              <a:t> </a:t>
            </a:r>
            <a:r>
              <a:rPr lang="fr-FR" sz="2000" b="1" i="1" dirty="0" smtClean="0"/>
              <a:t>du 11 novembre après beaucoup de doutes et de stress. Merci à tout ceux qui ont contribué à ce résultat!</a:t>
            </a:r>
            <a:endParaRPr lang="fr-FR" sz="2000" b="1" i="1" dirty="0"/>
          </a:p>
        </p:txBody>
      </p:sp>
    </p:spTree>
    <p:extLst>
      <p:ext uri="{BB962C8B-B14F-4D97-AF65-F5344CB8AC3E}">
        <p14:creationId xmlns:p14="http://schemas.microsoft.com/office/powerpoint/2010/main" val="852956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124744"/>
            <a:ext cx="8229600" cy="4525963"/>
          </a:xfrm>
        </p:spPr>
        <p:txBody>
          <a:bodyPr>
            <a:normAutofit fontScale="92500" lnSpcReduction="10000"/>
          </a:bodyPr>
          <a:lstStyle/>
          <a:p>
            <a:r>
              <a:rPr lang="fr-FR" sz="3000" b="1" dirty="0" err="1" smtClean="0"/>
              <a:t>Fitiavana</a:t>
            </a:r>
            <a:r>
              <a:rPr lang="fr-FR" sz="3000" b="1" dirty="0" smtClean="0"/>
              <a:t> </a:t>
            </a:r>
            <a:r>
              <a:rPr lang="fr-FR" sz="3000" b="1" dirty="0" err="1" smtClean="0"/>
              <a:t>Ankizy</a:t>
            </a:r>
            <a:r>
              <a:rPr lang="fr-FR" sz="3000" b="1" dirty="0" smtClean="0"/>
              <a:t> Malagasy </a:t>
            </a:r>
            <a:r>
              <a:rPr lang="fr-FR" sz="2600" dirty="0" smtClean="0"/>
              <a:t>prend en charge </a:t>
            </a:r>
            <a:r>
              <a:rPr lang="fr-FR" sz="2600" b="1" dirty="0" smtClean="0"/>
              <a:t>150 filleuls, </a:t>
            </a:r>
            <a:r>
              <a:rPr lang="fr-FR" sz="2600" b="1" i="1" u="sng" dirty="0" smtClean="0"/>
              <a:t>dont près de 70% de filles</a:t>
            </a:r>
            <a:r>
              <a:rPr lang="fr-FR" sz="2600" b="1" dirty="0" smtClean="0"/>
              <a:t>, </a:t>
            </a:r>
            <a:r>
              <a:rPr lang="fr-FR" sz="2600" dirty="0" smtClean="0"/>
              <a:t>pour leur alimentation , leur santé, le suivi et le soutien scolaire, les activités péri éducatives.</a:t>
            </a:r>
          </a:p>
          <a:p>
            <a:r>
              <a:rPr lang="fr-FR" sz="2600" dirty="0" smtClean="0"/>
              <a:t>Ce chiffre est sensiblement </a:t>
            </a:r>
            <a:r>
              <a:rPr lang="fr-FR" sz="2600" b="1" dirty="0" smtClean="0"/>
              <a:t>le même que l’an dernier </a:t>
            </a:r>
            <a:r>
              <a:rPr lang="fr-FR" sz="2600" dirty="0" smtClean="0"/>
              <a:t>et les années précédentes .</a:t>
            </a:r>
          </a:p>
          <a:p>
            <a:r>
              <a:rPr lang="fr-FR" sz="2600" dirty="0" smtClean="0"/>
              <a:t>L’âge moyen s’élève et le nombre </a:t>
            </a:r>
            <a:r>
              <a:rPr lang="fr-FR" sz="2600" b="1" dirty="0" smtClean="0"/>
              <a:t>d’étudiants </a:t>
            </a:r>
            <a:r>
              <a:rPr lang="fr-FR" sz="2600" dirty="0" smtClean="0"/>
              <a:t>(+formations ) dépasse les </a:t>
            </a:r>
            <a:r>
              <a:rPr lang="fr-FR" sz="2600" b="1" dirty="0" smtClean="0"/>
              <a:t>50</a:t>
            </a:r>
            <a:r>
              <a:rPr lang="fr-FR" sz="2600" dirty="0" smtClean="0"/>
              <a:t> ce qui implique la gestion de problèmes différents de ceux des enfants. Il faut aussi leur trouver un troisième parrain</a:t>
            </a:r>
            <a:r>
              <a:rPr lang="fr-FR" dirty="0" smtClean="0"/>
              <a:t>…</a:t>
            </a:r>
          </a:p>
          <a:p>
            <a:r>
              <a:rPr lang="fr-FR" sz="2600" dirty="0" smtClean="0"/>
              <a:t>Le nombre des parrains et/ou donateurs  à jour de cotisations est de230 (10 nous ont rejoints, 5 nous ont quittés)</a:t>
            </a:r>
          </a:p>
          <a:p>
            <a:pPr marL="0" indent="0" algn="ctr">
              <a:buNone/>
            </a:pPr>
            <a:r>
              <a:rPr lang="fr-FR" sz="2600" b="1" i="1" dirty="0" smtClean="0"/>
              <a:t>       </a:t>
            </a:r>
            <a:r>
              <a:rPr lang="fr-FR" sz="2600" b="1" i="1" u="sng" dirty="0" smtClean="0"/>
              <a:t>Le rapport d’activité est adopté à l’unanimité</a:t>
            </a:r>
            <a:endParaRPr lang="fr-FR" b="1" i="1" u="sng" dirty="0" smtClean="0"/>
          </a:p>
          <a:p>
            <a:endParaRPr lang="fr-FR" sz="22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76672"/>
            <a:ext cx="7920880" cy="5447645"/>
          </a:xfrm>
          <a:prstGeom prst="rect">
            <a:avLst/>
          </a:prstGeom>
        </p:spPr>
        <p:txBody>
          <a:bodyPr wrap="square">
            <a:spAutoFit/>
          </a:bodyPr>
          <a:lstStyle/>
          <a:p>
            <a:pPr algn="ctr"/>
            <a:r>
              <a:rPr lang="fr-FR" sz="3600" b="1" dirty="0" smtClean="0"/>
              <a:t>RAPPORT FINANCIER FAM</a:t>
            </a:r>
          </a:p>
          <a:p>
            <a:pPr algn="ctr"/>
            <a:r>
              <a:rPr lang="fr-FR" sz="3200" b="1" dirty="0" smtClean="0"/>
              <a:t>EXERCICE 2023</a:t>
            </a:r>
          </a:p>
          <a:p>
            <a:endParaRPr lang="fr-FR" sz="2000" b="1" dirty="0" smtClean="0"/>
          </a:p>
          <a:p>
            <a:endParaRPr lang="fr-FR" sz="2000" b="1" dirty="0"/>
          </a:p>
          <a:p>
            <a:r>
              <a:rPr lang="fr-FR" sz="2000" b="1" dirty="0" smtClean="0"/>
              <a:t>-Les contraintes</a:t>
            </a:r>
            <a:r>
              <a:rPr lang="fr-FR" dirty="0" smtClean="0"/>
              <a:t>: </a:t>
            </a:r>
          </a:p>
          <a:p>
            <a:r>
              <a:rPr lang="fr-FR" dirty="0" smtClean="0"/>
              <a:t> </a:t>
            </a:r>
            <a:r>
              <a:rPr lang="fr-FR" b="1" dirty="0"/>
              <a:t>La hausse du prix  </a:t>
            </a:r>
            <a:r>
              <a:rPr lang="fr-FR" dirty="0" smtClean="0"/>
              <a:t>a connu un pic de 12,3% en mars puis s’est ralentie:10,5% pour l’année.  (pour le riz +7,5%, pour le poulet +12%, pour la viande de zébu +11%.)</a:t>
            </a:r>
          </a:p>
          <a:p>
            <a:r>
              <a:rPr lang="fr-FR" dirty="0" smtClean="0"/>
              <a:t>  En 2023, </a:t>
            </a:r>
            <a:r>
              <a:rPr lang="fr-FR" b="1" dirty="0" smtClean="0"/>
              <a:t>Le </a:t>
            </a:r>
            <a:r>
              <a:rPr lang="fr-FR" b="1" dirty="0"/>
              <a:t>taux de change </a:t>
            </a:r>
            <a:r>
              <a:rPr lang="fr-FR" dirty="0"/>
              <a:t>a été </a:t>
            </a:r>
            <a:r>
              <a:rPr lang="fr-FR" b="1" dirty="0" smtClean="0"/>
              <a:t>favorable</a:t>
            </a:r>
            <a:r>
              <a:rPr lang="fr-FR" dirty="0" smtClean="0"/>
              <a:t> </a:t>
            </a:r>
            <a:r>
              <a:rPr lang="fr-FR" dirty="0"/>
              <a:t>à l’euro. On est passé, après déduction des commissions et frais de transferts, de </a:t>
            </a:r>
            <a:r>
              <a:rPr lang="fr-FR" b="1" dirty="0" smtClean="0"/>
              <a:t>4211 </a:t>
            </a:r>
            <a:r>
              <a:rPr lang="fr-FR" b="1" dirty="0" err="1"/>
              <a:t>ariary</a:t>
            </a:r>
            <a:r>
              <a:rPr lang="fr-FR" b="1" dirty="0"/>
              <a:t> </a:t>
            </a:r>
            <a:r>
              <a:rPr lang="fr-FR" dirty="0"/>
              <a:t>pour un euro en </a:t>
            </a:r>
            <a:r>
              <a:rPr lang="fr-FR" dirty="0" smtClean="0"/>
              <a:t>2022 à </a:t>
            </a:r>
            <a:r>
              <a:rPr lang="fr-FR" b="1" dirty="0" smtClean="0"/>
              <a:t>4670 </a:t>
            </a:r>
            <a:r>
              <a:rPr lang="fr-FR" b="1" dirty="0"/>
              <a:t>en </a:t>
            </a:r>
            <a:r>
              <a:rPr lang="fr-FR" b="1" dirty="0" smtClean="0"/>
              <a:t>2023</a:t>
            </a:r>
            <a:r>
              <a:rPr lang="fr-FR" dirty="0" smtClean="0"/>
              <a:t>. </a:t>
            </a:r>
          </a:p>
          <a:p>
            <a:endParaRPr lang="fr-FR" dirty="0"/>
          </a:p>
          <a:p>
            <a:r>
              <a:rPr lang="fr-FR" sz="2000" b="1" dirty="0" smtClean="0"/>
              <a:t>-Les</a:t>
            </a:r>
            <a:r>
              <a:rPr lang="fr-FR" sz="2000" dirty="0" smtClean="0"/>
              <a:t> </a:t>
            </a:r>
            <a:r>
              <a:rPr lang="fr-FR" sz="2000" b="1" dirty="0"/>
              <a:t>dépenses hors </a:t>
            </a:r>
            <a:r>
              <a:rPr lang="fr-FR" sz="2000" b="1" dirty="0" smtClean="0"/>
              <a:t>cadeaux:</a:t>
            </a:r>
          </a:p>
          <a:p>
            <a:r>
              <a:rPr lang="fr-FR" sz="2000" b="1" dirty="0" smtClean="0"/>
              <a:t> </a:t>
            </a:r>
            <a:r>
              <a:rPr lang="fr-FR" dirty="0"/>
              <a:t>ont augmenté de </a:t>
            </a:r>
            <a:r>
              <a:rPr lang="fr-FR" dirty="0" smtClean="0"/>
              <a:t>25% </a:t>
            </a:r>
            <a:r>
              <a:rPr lang="fr-FR" dirty="0"/>
              <a:t>en </a:t>
            </a:r>
            <a:r>
              <a:rPr lang="fr-FR" dirty="0" err="1"/>
              <a:t>ariary</a:t>
            </a:r>
            <a:r>
              <a:rPr lang="fr-FR" dirty="0"/>
              <a:t> </a:t>
            </a:r>
            <a:r>
              <a:rPr lang="fr-FR" dirty="0" smtClean="0"/>
              <a:t>courants soit </a:t>
            </a:r>
            <a:r>
              <a:rPr lang="fr-FR" b="1" dirty="0" smtClean="0"/>
              <a:t>15% </a:t>
            </a:r>
            <a:r>
              <a:rPr lang="fr-FR" dirty="0" smtClean="0"/>
              <a:t>en </a:t>
            </a:r>
            <a:r>
              <a:rPr lang="fr-FR" dirty="0" err="1"/>
              <a:t>ariary</a:t>
            </a:r>
            <a:r>
              <a:rPr lang="fr-FR" dirty="0"/>
              <a:t> constants (compte </a:t>
            </a:r>
            <a:r>
              <a:rPr lang="fr-FR" dirty="0" smtClean="0"/>
              <a:t>tenu </a:t>
            </a:r>
            <a:r>
              <a:rPr lang="fr-FR" dirty="0"/>
              <a:t>de l’inflation) et </a:t>
            </a:r>
            <a:r>
              <a:rPr lang="fr-FR" b="1" dirty="0" smtClean="0"/>
              <a:t>12,5% en €</a:t>
            </a:r>
            <a:r>
              <a:rPr lang="fr-FR" dirty="0" smtClean="0"/>
              <a:t>: L’explication tient, en grande partie, dans les </a:t>
            </a:r>
            <a:r>
              <a:rPr lang="fr-FR" b="1" dirty="0" smtClean="0"/>
              <a:t>8100 € de rénovation de la cuisine</a:t>
            </a:r>
            <a:r>
              <a:rPr lang="fr-FR" dirty="0" smtClean="0"/>
              <a:t>.</a:t>
            </a:r>
          </a:p>
          <a:p>
            <a:r>
              <a:rPr lang="fr-FR" b="1" dirty="0" smtClean="0"/>
              <a:t>Source</a:t>
            </a:r>
            <a:r>
              <a:rPr lang="fr-FR" dirty="0" smtClean="0"/>
              <a:t>: La synthèse annuelle de la </a:t>
            </a:r>
            <a:r>
              <a:rPr lang="fr-FR" b="1" dirty="0" smtClean="0"/>
              <a:t>ventilation des dépenses</a:t>
            </a:r>
            <a:r>
              <a:rPr lang="fr-FR" dirty="0" smtClean="0"/>
              <a:t> ci-dessous, outil indispensable pour le pilotage de la gestion</a:t>
            </a:r>
            <a:endParaRPr lang="fr-FR" dirty="0"/>
          </a:p>
        </p:txBody>
      </p:sp>
    </p:spTree>
    <p:extLst>
      <p:ext uri="{BB962C8B-B14F-4D97-AF65-F5344CB8AC3E}">
        <p14:creationId xmlns:p14="http://schemas.microsoft.com/office/powerpoint/2010/main" val="36557383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503327171"/>
              </p:ext>
            </p:extLst>
          </p:nvPr>
        </p:nvGraphicFramePr>
        <p:xfrm>
          <a:off x="467539" y="1124751"/>
          <a:ext cx="8064898" cy="5170226"/>
        </p:xfrm>
        <a:graphic>
          <a:graphicData uri="http://schemas.openxmlformats.org/drawingml/2006/table">
            <a:tbl>
              <a:tblPr/>
              <a:tblGrid>
                <a:gridCol w="900493">
                  <a:extLst>
                    <a:ext uri="{9D8B030D-6E8A-4147-A177-3AD203B41FA5}">
                      <a16:colId xmlns:a16="http://schemas.microsoft.com/office/drawing/2014/main" val="940107925"/>
                    </a:ext>
                  </a:extLst>
                </a:gridCol>
                <a:gridCol w="920265">
                  <a:extLst>
                    <a:ext uri="{9D8B030D-6E8A-4147-A177-3AD203B41FA5}">
                      <a16:colId xmlns:a16="http://schemas.microsoft.com/office/drawing/2014/main" val="1539677362"/>
                    </a:ext>
                  </a:extLst>
                </a:gridCol>
                <a:gridCol w="431374">
                  <a:extLst>
                    <a:ext uri="{9D8B030D-6E8A-4147-A177-3AD203B41FA5}">
                      <a16:colId xmlns:a16="http://schemas.microsoft.com/office/drawing/2014/main" val="4071465669"/>
                    </a:ext>
                  </a:extLst>
                </a:gridCol>
                <a:gridCol w="555395">
                  <a:extLst>
                    <a:ext uri="{9D8B030D-6E8A-4147-A177-3AD203B41FA5}">
                      <a16:colId xmlns:a16="http://schemas.microsoft.com/office/drawing/2014/main" val="4242566934"/>
                    </a:ext>
                  </a:extLst>
                </a:gridCol>
                <a:gridCol w="431374">
                  <a:extLst>
                    <a:ext uri="{9D8B030D-6E8A-4147-A177-3AD203B41FA5}">
                      <a16:colId xmlns:a16="http://schemas.microsoft.com/office/drawing/2014/main" val="2293910093"/>
                    </a:ext>
                  </a:extLst>
                </a:gridCol>
                <a:gridCol w="431374">
                  <a:extLst>
                    <a:ext uri="{9D8B030D-6E8A-4147-A177-3AD203B41FA5}">
                      <a16:colId xmlns:a16="http://schemas.microsoft.com/office/drawing/2014/main" val="1178578591"/>
                    </a:ext>
                  </a:extLst>
                </a:gridCol>
                <a:gridCol w="431374">
                  <a:extLst>
                    <a:ext uri="{9D8B030D-6E8A-4147-A177-3AD203B41FA5}">
                      <a16:colId xmlns:a16="http://schemas.microsoft.com/office/drawing/2014/main" val="248436516"/>
                    </a:ext>
                  </a:extLst>
                </a:gridCol>
                <a:gridCol w="431374">
                  <a:extLst>
                    <a:ext uri="{9D8B030D-6E8A-4147-A177-3AD203B41FA5}">
                      <a16:colId xmlns:a16="http://schemas.microsoft.com/office/drawing/2014/main" val="4257654279"/>
                    </a:ext>
                  </a:extLst>
                </a:gridCol>
                <a:gridCol w="431374">
                  <a:extLst>
                    <a:ext uri="{9D8B030D-6E8A-4147-A177-3AD203B41FA5}">
                      <a16:colId xmlns:a16="http://schemas.microsoft.com/office/drawing/2014/main" val="976711321"/>
                    </a:ext>
                  </a:extLst>
                </a:gridCol>
                <a:gridCol w="431374">
                  <a:extLst>
                    <a:ext uri="{9D8B030D-6E8A-4147-A177-3AD203B41FA5}">
                      <a16:colId xmlns:a16="http://schemas.microsoft.com/office/drawing/2014/main" val="3356003806"/>
                    </a:ext>
                  </a:extLst>
                </a:gridCol>
                <a:gridCol w="431374">
                  <a:extLst>
                    <a:ext uri="{9D8B030D-6E8A-4147-A177-3AD203B41FA5}">
                      <a16:colId xmlns:a16="http://schemas.microsoft.com/office/drawing/2014/main" val="2525721273"/>
                    </a:ext>
                  </a:extLst>
                </a:gridCol>
                <a:gridCol w="431374">
                  <a:extLst>
                    <a:ext uri="{9D8B030D-6E8A-4147-A177-3AD203B41FA5}">
                      <a16:colId xmlns:a16="http://schemas.microsoft.com/office/drawing/2014/main" val="3786358882"/>
                    </a:ext>
                  </a:extLst>
                </a:gridCol>
                <a:gridCol w="431374">
                  <a:extLst>
                    <a:ext uri="{9D8B030D-6E8A-4147-A177-3AD203B41FA5}">
                      <a16:colId xmlns:a16="http://schemas.microsoft.com/office/drawing/2014/main" val="3243668264"/>
                    </a:ext>
                  </a:extLst>
                </a:gridCol>
                <a:gridCol w="431374">
                  <a:extLst>
                    <a:ext uri="{9D8B030D-6E8A-4147-A177-3AD203B41FA5}">
                      <a16:colId xmlns:a16="http://schemas.microsoft.com/office/drawing/2014/main" val="4286145959"/>
                    </a:ext>
                  </a:extLst>
                </a:gridCol>
                <a:gridCol w="431374">
                  <a:extLst>
                    <a:ext uri="{9D8B030D-6E8A-4147-A177-3AD203B41FA5}">
                      <a16:colId xmlns:a16="http://schemas.microsoft.com/office/drawing/2014/main" val="967565698"/>
                    </a:ext>
                  </a:extLst>
                </a:gridCol>
                <a:gridCol w="512257">
                  <a:extLst>
                    <a:ext uri="{9D8B030D-6E8A-4147-A177-3AD203B41FA5}">
                      <a16:colId xmlns:a16="http://schemas.microsoft.com/office/drawing/2014/main" val="3445125631"/>
                    </a:ext>
                  </a:extLst>
                </a:gridCol>
              </a:tblGrid>
              <a:tr h="114633">
                <a:tc>
                  <a:txBody>
                    <a:bodyPr/>
                    <a:lstStyle/>
                    <a:p>
                      <a:pPr algn="ctr" fontAlgn="b"/>
                      <a:r>
                        <a:rPr lang="fr-FR" sz="600" b="1" i="0" u="none" strike="noStrike">
                          <a:solidFill>
                            <a:srgbClr val="000000"/>
                          </a:solidFill>
                          <a:effectLst/>
                          <a:latin typeface="Arial" panose="020B0604020202020204" pitchFamily="34" charset="0"/>
                        </a:rPr>
                        <a:t>VENTILATION</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FFFF"/>
                    </a:solidFill>
                  </a:tcPr>
                </a:tc>
                <a:tc>
                  <a:txBody>
                    <a:bodyPr/>
                    <a:lstStyle/>
                    <a:p>
                      <a:pPr algn="ctr" fontAlgn="b"/>
                      <a:r>
                        <a:rPr lang="fr-FR" sz="600" b="1" i="0" u="none" strike="noStrike">
                          <a:solidFill>
                            <a:srgbClr val="000000"/>
                          </a:solidFill>
                          <a:effectLst/>
                          <a:latin typeface="Arial" panose="020B0604020202020204" pitchFamily="34" charset="0"/>
                        </a:rPr>
                        <a:t>DES DEPENSES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FFFF"/>
                    </a:solidFill>
                  </a:tcPr>
                </a:tc>
                <a:tc>
                  <a:txBody>
                    <a:bodyPr/>
                    <a:lstStyle/>
                    <a:p>
                      <a:pPr algn="ctr" fontAlgn="b"/>
                      <a:r>
                        <a:rPr lang="fr-FR" sz="600" b="1" i="0" u="none" strike="noStrike">
                          <a:solidFill>
                            <a:srgbClr val="000000"/>
                          </a:solidFill>
                          <a:effectLst/>
                          <a:latin typeface="Arial" panose="020B0604020202020204" pitchFamily="34" charset="0"/>
                        </a:rPr>
                        <a:t>2023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FFFF"/>
                    </a:solidFill>
                  </a:tcPr>
                </a:tc>
                <a:tc>
                  <a:txBody>
                    <a:bodyPr/>
                    <a:lstStyle/>
                    <a:p>
                      <a:pPr algn="l" fontAlgn="b"/>
                      <a:endParaRPr lang="fr-FR" sz="400" b="0" i="0" u="none" strike="noStrike">
                        <a:solidFill>
                          <a:srgbClr val="000000"/>
                        </a:solidFill>
                        <a:effectLst/>
                        <a:latin typeface="Arial" panose="020B0604020202020204" pitchFamily="34" charset="0"/>
                      </a:endParaRP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400" b="0" i="0" u="none" strike="noStrike">
                        <a:solidFill>
                          <a:srgbClr val="000000"/>
                        </a:solidFill>
                        <a:effectLst/>
                        <a:latin typeface="Arial" panose="020B0604020202020204" pitchFamily="34" charset="0"/>
                      </a:endParaRPr>
                    </a:p>
                  </a:txBody>
                  <a:tcPr marL="4107" marR="4107" marT="410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400" b="0" i="0" u="none" strike="noStrike">
                        <a:solidFill>
                          <a:srgbClr val="000000"/>
                        </a:solidFill>
                        <a:effectLst/>
                        <a:latin typeface="Arial" panose="020B0604020202020204" pitchFamily="34" charset="0"/>
                      </a:endParaRPr>
                    </a:p>
                  </a:txBody>
                  <a:tcPr marL="4107" marR="4107" marT="410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400" b="0" i="0" u="none" strike="noStrike">
                        <a:solidFill>
                          <a:srgbClr val="000000"/>
                        </a:solidFill>
                        <a:effectLst/>
                        <a:latin typeface="Arial" panose="020B0604020202020204" pitchFamily="34" charset="0"/>
                      </a:endParaRPr>
                    </a:p>
                  </a:txBody>
                  <a:tcPr marL="4107" marR="4107" marT="410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400" b="0" i="0" u="none" strike="noStrike">
                        <a:solidFill>
                          <a:srgbClr val="000000"/>
                        </a:solidFill>
                        <a:effectLst/>
                        <a:latin typeface="Arial" panose="020B0604020202020204" pitchFamily="34" charset="0"/>
                      </a:endParaRPr>
                    </a:p>
                  </a:txBody>
                  <a:tcPr marL="4107" marR="4107" marT="410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1041121"/>
                  </a:ext>
                </a:extLst>
              </a:tr>
              <a:tr h="155222">
                <a:tc>
                  <a:txBody>
                    <a:bodyPr/>
                    <a:lstStyle/>
                    <a:p>
                      <a:pPr algn="ctr" fontAlgn="b"/>
                      <a:r>
                        <a:rPr lang="fr-FR" sz="400" b="1" i="0" u="none" strike="noStrike">
                          <a:solidFill>
                            <a:srgbClr val="000000"/>
                          </a:solidFill>
                          <a:effectLst/>
                          <a:latin typeface="Arial" panose="020B0604020202020204" pitchFamily="34" charset="0"/>
                        </a:rPr>
                        <a:t>Rubriques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Désignation</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Catégories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JANVIER</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Fevrier</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mars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avril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mai</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juin</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Juillet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août</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SEPTEMBRE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OCTOBRE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novembre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400" b="1" i="0" u="none" strike="noStrike">
                          <a:solidFill>
                            <a:srgbClr val="000000"/>
                          </a:solidFill>
                          <a:effectLst/>
                          <a:latin typeface="Arial" panose="020B0604020202020204" pitchFamily="34" charset="0"/>
                        </a:rPr>
                        <a:t>Décembre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fr-FR" sz="500" b="0" i="0" u="none" strike="noStrike">
                          <a:solidFill>
                            <a:srgbClr val="000000"/>
                          </a:solidFill>
                          <a:effectLst/>
                          <a:latin typeface="Arial" panose="020B0604020202020204" pitchFamily="34" charset="0"/>
                        </a:rPr>
                        <a:t>TOTAUX</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4644549"/>
                  </a:ext>
                </a:extLst>
              </a:tr>
              <a:tr h="98777">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74563853"/>
                  </a:ext>
                </a:extLst>
              </a:tr>
              <a:tr h="98777">
                <a:tc>
                  <a:txBody>
                    <a:bodyPr/>
                    <a:lstStyle/>
                    <a:p>
                      <a:pPr algn="ctr" fontAlgn="b"/>
                      <a:r>
                        <a:rPr lang="fr-FR" sz="400" b="1" i="0" u="none" strike="noStrike">
                          <a:solidFill>
                            <a:srgbClr val="000000"/>
                          </a:solidFill>
                          <a:effectLst/>
                          <a:latin typeface="Arial" panose="020B0604020202020204" pitchFamily="34" charset="0"/>
                        </a:rPr>
                        <a:t>A</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400" b="0" i="0" u="none" strike="noStrike">
                          <a:solidFill>
                            <a:srgbClr val="000000"/>
                          </a:solidFill>
                          <a:effectLst/>
                          <a:latin typeface="Arial" panose="020B0604020202020204" pitchFamily="34" charset="0"/>
                        </a:rPr>
                        <a:t>Aide alimentaire extérieure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Aae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1 590 000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1650000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1629400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1840200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1569400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1533400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1494000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1479300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1498400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1479000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1568500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1545500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18877100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3199075"/>
                  </a:ext>
                </a:extLst>
              </a:tr>
              <a:tr h="98777">
                <a:tc>
                  <a:txBody>
                    <a:bodyPr/>
                    <a:lstStyle/>
                    <a:p>
                      <a:pPr algn="ctr" fontAlgn="b"/>
                      <a:r>
                        <a:rPr lang="fr-FR" sz="400" b="1" i="1" u="none" strike="noStrike">
                          <a:solidFill>
                            <a:srgbClr val="000000"/>
                          </a:solidFill>
                          <a:effectLst/>
                          <a:latin typeface="Arial" panose="020B0604020202020204" pitchFamily="34" charset="0"/>
                        </a:rPr>
                        <a:t>Alimentation</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400" b="0" i="0" u="none" strike="noStrike">
                          <a:solidFill>
                            <a:srgbClr val="000000"/>
                          </a:solidFill>
                          <a:effectLst/>
                          <a:latin typeface="Arial" panose="020B0604020202020204" pitchFamily="34" charset="0"/>
                        </a:rPr>
                        <a:t>Cantine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Ca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4 888 200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4707100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5638000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4905600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5281200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5372200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5869000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5572600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5444500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6013600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5712100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5705000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65109100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45603"/>
                  </a:ext>
                </a:extLst>
              </a:tr>
              <a:tr h="155222">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Ch bois, gaz, matériel, nettoyage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 Cgmn</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846 800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340700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388800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229300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349700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393400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316700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274000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632100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676500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436500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5049500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0077896"/>
                  </a:ext>
                </a:extLst>
              </a:tr>
              <a:tr h="98777">
                <a:tc gridSpan="2">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endParaRPr lang="fr-FR"/>
                    </a:p>
                  </a:txBody>
                  <a:tcPr/>
                </a:tc>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7 325 000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6697800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7656200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6975100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7200300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7299000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7679700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7325900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7107900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8124700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7957100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7687000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89035700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965237545"/>
                  </a:ext>
                </a:extLst>
              </a:tr>
              <a:tr h="83809">
                <a:tc>
                  <a:txBody>
                    <a:bodyPr/>
                    <a:lstStyle/>
                    <a:p>
                      <a:pPr algn="ctr" fontAlgn="b"/>
                      <a:r>
                        <a:rPr lang="fr-FR" sz="400" b="1" i="0" u="none" strike="noStrike">
                          <a:solidFill>
                            <a:srgbClr val="000000"/>
                          </a:solidFill>
                          <a:effectLst/>
                          <a:latin typeface="Arial" panose="020B0604020202020204" pitchFamily="34" charset="0"/>
                        </a:rPr>
                        <a:t>ALF</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400" b="0" i="0" u="none" strike="noStrike">
                          <a:solidFill>
                            <a:srgbClr val="000000"/>
                          </a:solidFill>
                          <a:effectLst/>
                          <a:latin typeface="Arial" panose="020B0604020202020204" pitchFamily="34" charset="0"/>
                        </a:rPr>
                        <a:t>Aide familiale alim ou autre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 F</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1 846 300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1895400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1783600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1913200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2241500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2642600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1680450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1985550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2046600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1622200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1780600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2360300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23798300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44226575"/>
                  </a:ext>
                </a:extLst>
              </a:tr>
              <a:tr h="98777">
                <a:tc>
                  <a:txBody>
                    <a:bodyPr/>
                    <a:lstStyle/>
                    <a:p>
                      <a:pPr algn="ctr" fontAlgn="b"/>
                      <a:r>
                        <a:rPr lang="fr-FR" sz="400" b="1" i="1" u="none" strike="noStrike">
                          <a:solidFill>
                            <a:srgbClr val="000000"/>
                          </a:solidFill>
                          <a:effectLst/>
                          <a:latin typeface="Arial" panose="020B0604020202020204" pitchFamily="34" charset="0"/>
                        </a:rPr>
                        <a:t>Aide familiale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Aide aux loyers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1 353 100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1406000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1363200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1665400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1468100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1646600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1354650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1580700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1512400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1701200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1494100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1379000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17924450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6322314"/>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3 199 400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3301400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3146800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3578600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3709600</a:t>
                      </a:r>
                    </a:p>
                  </a:txBody>
                  <a:tcPr marL="4107" marR="4107" marT="410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4289200</a:t>
                      </a:r>
                    </a:p>
                  </a:txBody>
                  <a:tcPr marL="4107" marR="4107" marT="410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3035100</a:t>
                      </a:r>
                    </a:p>
                  </a:txBody>
                  <a:tcPr marL="4107" marR="4107" marT="410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3566250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3559000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3323400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3274700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3739300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41722750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2579035426"/>
                  </a:ext>
                </a:extLst>
              </a:tr>
              <a:tr h="98777">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fr-FR" sz="400" b="0" i="0" u="none" strike="noStrike">
                          <a:solidFill>
                            <a:srgbClr val="000000"/>
                          </a:solidFill>
                          <a:effectLst/>
                          <a:latin typeface="Arial" panose="020B0604020202020204" pitchFamily="34" charset="0"/>
                        </a:rPr>
                        <a:t>Assurance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Ass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fr-FR" sz="300" b="0" i="0" u="none" strike="noStrike">
                          <a:solidFill>
                            <a:srgbClr val="464646"/>
                          </a:solidFill>
                          <a:effectLst/>
                          <a:latin typeface="Verdana" panose="020B0604030504040204" pitchFamily="34" charset="0"/>
                        </a:rPr>
                        <a:t>374614</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BF6"/>
                    </a:solidFill>
                  </a:tcPr>
                </a:tc>
                <a:tc>
                  <a:txBody>
                    <a:bodyPr/>
                    <a:lstStyle/>
                    <a:p>
                      <a:pPr algn="r" fontAlgn="t"/>
                      <a:r>
                        <a:rPr lang="fr-FR" sz="300" b="0" i="0" u="none" strike="noStrike">
                          <a:solidFill>
                            <a:srgbClr val="464646"/>
                          </a:solidFill>
                          <a:effectLst/>
                          <a:latin typeface="Verdana" panose="020B0604030504040204" pitchFamily="34" charset="0"/>
                        </a:rPr>
                        <a:t> </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BF6"/>
                    </a:solidFill>
                  </a:tcPr>
                </a:tc>
                <a:tc>
                  <a:txBody>
                    <a:bodyPr/>
                    <a:lstStyle/>
                    <a:p>
                      <a:pPr algn="r" fontAlgn="t"/>
                      <a:r>
                        <a:rPr lang="fr-FR" sz="300" b="0" i="0" u="none" strike="noStrike">
                          <a:solidFill>
                            <a:srgbClr val="464646"/>
                          </a:solidFill>
                          <a:effectLst/>
                          <a:latin typeface="Verdana" panose="020B0604030504040204" pitchFamily="34" charset="0"/>
                        </a:rPr>
                        <a:t> </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BF6"/>
                    </a:solidFill>
                  </a:tcPr>
                </a:tc>
                <a:tc>
                  <a:txBody>
                    <a:bodyPr/>
                    <a:lstStyle/>
                    <a:p>
                      <a:pPr algn="r" fontAlgn="b"/>
                      <a:r>
                        <a:rPr lang="fr-FR" sz="500" b="0" i="0" u="none" strike="noStrike">
                          <a:solidFill>
                            <a:srgbClr val="000000"/>
                          </a:solidFill>
                          <a:effectLst/>
                          <a:latin typeface="Arial" panose="020B0604020202020204" pitchFamily="34" charset="0"/>
                        </a:rPr>
                        <a:t>374614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768000"/>
                  </a:ext>
                </a:extLst>
              </a:tr>
              <a:tr h="98777">
                <a:tc>
                  <a:txBody>
                    <a:bodyPr/>
                    <a:lstStyle/>
                    <a:p>
                      <a:pPr algn="ctr" fontAlgn="b"/>
                      <a:r>
                        <a:rPr lang="fr-FR" sz="400" b="1" i="0" u="none" strike="noStrike">
                          <a:solidFill>
                            <a:srgbClr val="000000"/>
                          </a:solidFill>
                          <a:effectLst/>
                          <a:latin typeface="Arial" panose="020B0604020202020204" pitchFamily="34" charset="0"/>
                        </a:rPr>
                        <a:t>B</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400" b="0" i="0" u="none" strike="noStrike">
                          <a:solidFill>
                            <a:srgbClr val="000000"/>
                          </a:solidFill>
                          <a:effectLst/>
                          <a:latin typeface="Arial" panose="020B0604020202020204" pitchFamily="34" charset="0"/>
                        </a:rPr>
                        <a:t>Frais bancairesB</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Banque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160 687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142224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92639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164303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113437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95835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135912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198048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246322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211239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142212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214467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1917324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79731457"/>
                  </a:ext>
                </a:extLst>
              </a:tr>
              <a:tr h="98777">
                <a:tc>
                  <a:txBody>
                    <a:bodyPr/>
                    <a:lstStyle/>
                    <a:p>
                      <a:pPr algn="ctr" fontAlgn="b"/>
                      <a:r>
                        <a:rPr lang="fr-FR" sz="400" b="1" i="1" u="none" strike="noStrike">
                          <a:solidFill>
                            <a:srgbClr val="000000"/>
                          </a:solidFill>
                          <a:effectLst/>
                          <a:latin typeface="Arial" panose="020B0604020202020204" pitchFamily="34" charset="0"/>
                        </a:rPr>
                        <a:t>Bureautique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400" b="0" i="0" u="none" strike="noStrike">
                          <a:solidFill>
                            <a:srgbClr val="000000"/>
                          </a:solidFill>
                          <a:effectLst/>
                          <a:latin typeface="Arial" panose="020B0604020202020204" pitchFamily="34" charset="0"/>
                        </a:rPr>
                        <a:t>Internet - Téléphone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Com</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349 000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55000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336500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324000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269000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279000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271000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318000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314400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300500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293000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390000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3499400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36028290"/>
                  </a:ext>
                </a:extLst>
              </a:tr>
              <a:tr h="98777">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400" b="0" i="0" u="none" strike="noStrike">
                          <a:solidFill>
                            <a:srgbClr val="000000"/>
                          </a:solidFill>
                          <a:effectLst/>
                          <a:latin typeface="Arial" panose="020B0604020202020204" pitchFamily="34" charset="0"/>
                        </a:rPr>
                        <a:t>Electricité</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El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91 945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98019,5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111853,28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113756,78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192813,26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192047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fr-FR" sz="300" b="0" i="0" u="none" strike="noStrike">
                          <a:solidFill>
                            <a:srgbClr val="005674"/>
                          </a:solidFill>
                          <a:effectLst/>
                          <a:latin typeface="Verdana" panose="020B0604030504040204" pitchFamily="34" charset="0"/>
                        </a:rPr>
                        <a:t>73284,31</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fr-FR" sz="300" b="0" i="0" u="none" strike="noStrike">
                          <a:solidFill>
                            <a:srgbClr val="005674"/>
                          </a:solidFill>
                          <a:effectLst/>
                          <a:latin typeface="Verdana" panose="020B0604030504040204" pitchFamily="34" charset="0"/>
                        </a:rPr>
                        <a:t>160698,48</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fr-FR" sz="300" b="0" i="0" u="none" strike="noStrike">
                          <a:solidFill>
                            <a:srgbClr val="005674"/>
                          </a:solidFill>
                          <a:effectLst/>
                          <a:latin typeface="Verdana" panose="020B0604030504040204" pitchFamily="34" charset="0"/>
                        </a:rPr>
                        <a:t>228012,17</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Arial" panose="020B0604020202020204" pitchFamily="34" charset="0"/>
                        </a:rPr>
                        <a:t>1262430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1032943"/>
                  </a:ext>
                </a:extLst>
              </a:tr>
              <a:tr h="98777">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Fourniture matériel bureau</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FB</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93 500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50900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45000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36700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56500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266200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1394500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74500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fr-FR" sz="500" b="0" i="0" u="none" strike="noStrike">
                          <a:solidFill>
                            <a:srgbClr val="000000"/>
                          </a:solidFill>
                          <a:effectLst/>
                          <a:latin typeface="Calibri" panose="020F0502020204030204" pitchFamily="34" charset="0"/>
                        </a:rPr>
                        <a:t>124600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fr-FR" sz="500" b="0" i="0" u="none" strike="noStrike">
                          <a:solidFill>
                            <a:srgbClr val="000000"/>
                          </a:solidFill>
                          <a:effectLst/>
                          <a:latin typeface="Calibri" panose="020F0502020204030204" pitchFamily="34" charset="0"/>
                        </a:rPr>
                        <a:t>158200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fr-FR" sz="500" b="0" i="0" u="none" strike="noStrike">
                          <a:solidFill>
                            <a:srgbClr val="000000"/>
                          </a:solidFill>
                          <a:effectLst/>
                          <a:latin typeface="Calibri" panose="020F0502020204030204" pitchFamily="34" charset="0"/>
                        </a:rPr>
                        <a:t>318200</a:t>
                      </a:r>
                    </a:p>
                  </a:txBody>
                  <a:tcPr marL="4107" marR="4107" marT="410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fr-FR" sz="500" b="0" i="0" u="none" strike="noStrike">
                          <a:solidFill>
                            <a:srgbClr val="FF0000"/>
                          </a:solidFill>
                          <a:effectLst/>
                          <a:latin typeface="Calibri" panose="020F0502020204030204" pitchFamily="34" charset="0"/>
                        </a:rPr>
                        <a:t>61000</a:t>
                      </a:r>
                    </a:p>
                  </a:txBody>
                  <a:tcPr marL="4107" marR="4107" marT="410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2679800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65339087"/>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695 132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248124,3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572158,73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636856,56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552693,51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833848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1" i="1" u="none" strike="noStrike">
                          <a:solidFill>
                            <a:srgbClr val="000000"/>
                          </a:solidFill>
                          <a:effectLst/>
                          <a:latin typeface="Arial" panose="020B0604020202020204" pitchFamily="34" charset="0"/>
                        </a:rPr>
                        <a:t> 1 801 412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782595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685322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1117837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914110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893479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9733568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1617514901"/>
                  </a:ext>
                </a:extLst>
              </a:tr>
              <a:tr h="98777">
                <a:tc>
                  <a:txBody>
                    <a:bodyPr/>
                    <a:lstStyle/>
                    <a:p>
                      <a:pPr algn="ctr" fontAlgn="b"/>
                      <a:r>
                        <a:rPr lang="fr-FR" sz="400" b="1" i="1" u="none" strike="noStrike">
                          <a:solidFill>
                            <a:srgbClr val="FF0000"/>
                          </a:solidFill>
                          <a:effectLst/>
                          <a:latin typeface="Arial" panose="020B0604020202020204" pitchFamily="34" charset="0"/>
                        </a:rPr>
                        <a:t>C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400" b="0" i="0" u="none" strike="noStrike">
                          <a:solidFill>
                            <a:srgbClr val="FF0000"/>
                          </a:solidFill>
                          <a:effectLst/>
                          <a:latin typeface="Arial" panose="020B0604020202020204" pitchFamily="34" charset="0"/>
                        </a:rPr>
                        <a:t>Cadeaux aux filleuls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FF0000"/>
                          </a:solidFill>
                          <a:effectLst/>
                          <a:latin typeface="Arial" panose="020B0604020202020204" pitchFamily="34" charset="0"/>
                        </a:rPr>
                        <a:t>k</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5 027 900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4061000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4379500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4259200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2594000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5861500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5528800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7002200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8168800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5055700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4705700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22311000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78955300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70663248"/>
                  </a:ext>
                </a:extLst>
              </a:tr>
              <a:tr h="98777">
                <a:tc>
                  <a:txBody>
                    <a:bodyPr/>
                    <a:lstStyle/>
                    <a:p>
                      <a:pPr algn="ctr" fontAlgn="b"/>
                      <a:r>
                        <a:rPr lang="fr-FR" sz="400" b="1" i="1" u="none" strike="noStrike">
                          <a:solidFill>
                            <a:srgbClr val="FF0000"/>
                          </a:solidFill>
                          <a:effectLst/>
                          <a:latin typeface="Arial" panose="020B0604020202020204" pitchFamily="34" charset="0"/>
                        </a:rPr>
                        <a:t>cadeaux</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projets préfinancés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FF0000"/>
                          </a:solidFill>
                          <a:effectLst/>
                          <a:latin typeface="Arial" panose="020B0604020202020204" pitchFamily="34" charset="0"/>
                        </a:rPr>
                        <a:t>pro</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1245700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235600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FF0000"/>
                          </a:solidFill>
                          <a:effectLst/>
                          <a:latin typeface="Arial" panose="020B0604020202020204" pitchFamily="34" charset="0"/>
                        </a:rPr>
                        <a:t>1165000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2646300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50743839"/>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5 027 900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4061000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4379500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4259200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2594000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5861500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5528800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7002200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8168800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6301400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4941300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23476000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81601600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583460220"/>
                  </a:ext>
                </a:extLst>
              </a:tr>
              <a:tr h="98777">
                <a:tc>
                  <a:txBody>
                    <a:bodyPr/>
                    <a:lstStyle/>
                    <a:p>
                      <a:pPr algn="ctr" fontAlgn="b"/>
                      <a:r>
                        <a:rPr lang="fr-FR" sz="400" b="1" i="0" u="none" strike="noStrike">
                          <a:solidFill>
                            <a:srgbClr val="000000"/>
                          </a:solidFill>
                          <a:effectLst/>
                          <a:latin typeface="Arial" panose="020B0604020202020204" pitchFamily="34" charset="0"/>
                        </a:rPr>
                        <a:t>CS Comptes spéciaux</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dépenses globales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Sophia</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FF0000"/>
                          </a:solidFill>
                          <a:effectLst/>
                          <a:latin typeface="Arial" panose="020B0604020202020204" pitchFamily="34" charset="0"/>
                        </a:rPr>
                        <a:t>516 000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618200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679000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651000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762000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722400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679000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537000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780700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722000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1720000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0" i="0" u="none" strike="noStrike">
                          <a:solidFill>
                            <a:srgbClr val="000000"/>
                          </a:solidFill>
                          <a:effectLst/>
                          <a:latin typeface="Arial" panose="020B0604020202020204" pitchFamily="34" charset="0"/>
                        </a:rPr>
                        <a:t>997000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Arial" panose="020B0604020202020204" pitchFamily="34" charset="0"/>
                        </a:rPr>
                        <a:t>9384300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43564199"/>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516 000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618200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679000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651000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762000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722400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679000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537000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780700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722000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1720000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997000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9384300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1987310681"/>
                  </a:ext>
                </a:extLst>
              </a:tr>
              <a:tr h="98777">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400" b="0" i="0" u="none" strike="noStrike">
                          <a:solidFill>
                            <a:srgbClr val="000000"/>
                          </a:solidFill>
                          <a:effectLst/>
                          <a:latin typeface="Arial" panose="020B0604020202020204" pitchFamily="34" charset="0"/>
                        </a:rPr>
                        <a:t>Actions extérieures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400" b="0" i="0" u="none" strike="noStrike">
                          <a:solidFill>
                            <a:srgbClr val="000000"/>
                          </a:solidFill>
                          <a:effectLst/>
                          <a:latin typeface="Arial" panose="020B0604020202020204" pitchFamily="34" charset="0"/>
                        </a:rPr>
                        <a:t>EXT</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Arial" panose="020B0604020202020204" pitchFamily="34" charset="0"/>
                        </a:rPr>
                        <a:t>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86946094"/>
                  </a:ext>
                </a:extLst>
              </a:tr>
              <a:tr h="155222">
                <a:tc>
                  <a:txBody>
                    <a:bodyPr/>
                    <a:lstStyle/>
                    <a:p>
                      <a:pPr algn="ctr" fontAlgn="b"/>
                      <a:r>
                        <a:rPr lang="fr-FR" sz="400" b="1" i="0" u="none" strike="noStrike">
                          <a:solidFill>
                            <a:srgbClr val="000000"/>
                          </a:solidFill>
                          <a:effectLst/>
                          <a:latin typeface="Arial" panose="020B0604020202020204" pitchFamily="34" charset="0"/>
                        </a:rPr>
                        <a:t>D Divers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Transport déplacements, divers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500" b="0" i="0" u="none" strike="noStrike">
                          <a:solidFill>
                            <a:srgbClr val="000000"/>
                          </a:solidFill>
                          <a:effectLst/>
                          <a:latin typeface="Arial" panose="020B0604020202020204" pitchFamily="34" charset="0"/>
                        </a:rPr>
                        <a:t>Td</a:t>
                      </a:r>
                    </a:p>
                  </a:txBody>
                  <a:tcPr marL="4107" marR="4107" marT="41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318 000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105500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91600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58900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88000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374500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304500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384500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1910500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58915008"/>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318 000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105500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91600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21500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58900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88000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374500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304500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384500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1910500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192664486"/>
                  </a:ext>
                </a:extLst>
              </a:tr>
              <a:tr h="98777">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Ecolages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Ec</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330 000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473000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440000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390000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380000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335000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177000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67000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420000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640000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585000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4402000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89144842"/>
                  </a:ext>
                </a:extLst>
              </a:tr>
              <a:tr h="98777">
                <a:tc>
                  <a:txBody>
                    <a:bodyPr/>
                    <a:lstStyle/>
                    <a:p>
                      <a:pPr algn="ctr" fontAlgn="b"/>
                      <a:r>
                        <a:rPr lang="fr-FR" sz="500" b="1" i="0" u="none" strike="noStrike">
                          <a:solidFill>
                            <a:srgbClr val="000000"/>
                          </a:solidFill>
                          <a:effectLst/>
                          <a:latin typeface="Arial" panose="020B0604020202020204" pitchFamily="34" charset="0"/>
                        </a:rPr>
                        <a:t>E</a:t>
                      </a:r>
                    </a:p>
                  </a:txBody>
                  <a:tcPr marL="4107" marR="4107" marT="410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400" b="0" i="0" u="none" strike="noStrike">
                          <a:solidFill>
                            <a:srgbClr val="000000"/>
                          </a:solidFill>
                          <a:effectLst/>
                          <a:latin typeface="Arial" panose="020B0604020202020204" pitchFamily="34" charset="0"/>
                        </a:rPr>
                        <a:t>Etudiants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Etu</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8 012 100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5519700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5792700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3953500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5398500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5903000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4105800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5478300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6098600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8139800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8525200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7707500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74634700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56160861"/>
                  </a:ext>
                </a:extLst>
              </a:tr>
              <a:tr h="98777">
                <a:tc>
                  <a:txBody>
                    <a:bodyPr/>
                    <a:lstStyle/>
                    <a:p>
                      <a:pPr algn="ctr" fontAlgn="b"/>
                      <a:r>
                        <a:rPr lang="fr-FR" sz="400" b="1" i="1" u="none" strike="noStrike">
                          <a:solidFill>
                            <a:srgbClr val="000000"/>
                          </a:solidFill>
                          <a:effectLst/>
                          <a:latin typeface="Arial" panose="020B0604020202020204" pitchFamily="34" charset="0"/>
                        </a:rPr>
                        <a:t>Education</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400" b="0" i="0" u="none" strike="noStrike">
                          <a:solidFill>
                            <a:srgbClr val="000000"/>
                          </a:solidFill>
                          <a:effectLst/>
                          <a:latin typeface="Arial" panose="020B0604020202020204" pitchFamily="34" charset="0"/>
                        </a:rPr>
                        <a:t>Fournitures scolaires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Arial" panose="020B0604020202020204" pitchFamily="34" charset="0"/>
                        </a:rPr>
                        <a:t>Fs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18000</a:t>
                      </a:r>
                    </a:p>
                  </a:txBody>
                  <a:tcPr marL="4107" marR="4107" marT="410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FF0000"/>
                          </a:solidFill>
                          <a:effectLst/>
                          <a:latin typeface="Calibri" panose="020F0502020204030204" pitchFamily="34" charset="0"/>
                        </a:rPr>
                        <a:t>119000</a:t>
                      </a:r>
                    </a:p>
                  </a:txBody>
                  <a:tcPr marL="4107" marR="4107" marT="410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FF0000"/>
                          </a:solidFill>
                          <a:effectLst/>
                          <a:latin typeface="Calibri" panose="020F0502020204030204" pitchFamily="34" charset="0"/>
                        </a:rPr>
                        <a:t>50000</a:t>
                      </a:r>
                    </a:p>
                  </a:txBody>
                  <a:tcPr marL="4107" marR="4107" marT="410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500" b="0" i="0" u="none" strike="noStrike">
                        <a:solidFill>
                          <a:srgbClr val="FF0000"/>
                        </a:solidFill>
                        <a:effectLst/>
                        <a:latin typeface="Calibri" panose="020F0502020204030204" pitchFamily="34" charset="0"/>
                      </a:endParaRPr>
                    </a:p>
                  </a:txBody>
                  <a:tcPr marL="4107" marR="4107" marT="410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500" b="0" i="0" u="none" strike="noStrike">
                        <a:solidFill>
                          <a:srgbClr val="FF0000"/>
                        </a:solidFill>
                        <a:effectLst/>
                        <a:latin typeface="Calibri" panose="020F0502020204030204" pitchFamily="34" charset="0"/>
                      </a:endParaRPr>
                    </a:p>
                  </a:txBody>
                  <a:tcPr marL="4107" marR="4107" marT="410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500" b="0" i="0" u="none" strike="noStrike">
                          <a:solidFill>
                            <a:srgbClr val="FF0000"/>
                          </a:solidFill>
                          <a:effectLst/>
                          <a:latin typeface="Calibri" panose="020F050202020403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175000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292000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FF0000"/>
                          </a:solidFill>
                          <a:effectLst/>
                          <a:latin typeface="Calibri" panose="020F0502020204030204" pitchFamily="34" charset="0"/>
                        </a:rPr>
                        <a:t>12000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720000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1018026"/>
                  </a:ext>
                </a:extLst>
              </a:tr>
              <a:tr h="98777">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Prime de rentrée scolaire</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Arial" panose="020B0604020202020204" pitchFamily="34" charset="0"/>
                        </a:rPr>
                        <a:t>Prs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11670000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580000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12390000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09737668"/>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8 342 100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5992700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6250700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4462500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5828500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6238000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4422800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17313300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6920600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8851800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9219200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8304500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92146700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2808629538"/>
                  </a:ext>
                </a:extLst>
              </a:tr>
              <a:tr h="98777">
                <a:tc>
                  <a:txBody>
                    <a:bodyPr/>
                    <a:lstStyle/>
                    <a:p>
                      <a:pPr algn="ctr" fontAlgn="b"/>
                      <a:r>
                        <a:rPr lang="fr-FR" sz="400" b="1" i="1" u="none" strike="noStrike">
                          <a:solidFill>
                            <a:srgbClr val="000000"/>
                          </a:solidFill>
                          <a:effectLst/>
                          <a:latin typeface="Arial" panose="020B0604020202020204" pitchFamily="34" charset="0"/>
                        </a:rPr>
                        <a:t>FSE Foy Soc Ed</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Activités, sorties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Arial" panose="020B0604020202020204" pitchFamily="34" charset="0"/>
                        </a:rPr>
                        <a:t>Ac</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654500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400000</a:t>
                      </a:r>
                    </a:p>
                  </a:txBody>
                  <a:tcPr marL="4107" marR="4107" marT="410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Calibri" panose="020F0502020204030204" pitchFamily="34" charset="0"/>
                        </a:rPr>
                        <a:t>1185900</a:t>
                      </a:r>
                    </a:p>
                  </a:txBody>
                  <a:tcPr marL="4107" marR="4107" marT="410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Calibri" panose="020F0502020204030204" pitchFamily="34" charset="0"/>
                        </a:rPr>
                        <a:t>130000</a:t>
                      </a:r>
                    </a:p>
                  </a:txBody>
                  <a:tcPr marL="4107" marR="4107" marT="410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Calibri" panose="020F0502020204030204" pitchFamily="34" charset="0"/>
                        </a:rPr>
                        <a:t>213100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Arial" panose="020B0604020202020204" pitchFamily="34" charset="0"/>
                        </a:rPr>
                        <a:t>2723500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8447687"/>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140000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654500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400000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1185900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130000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213100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2723500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1605857202"/>
                  </a:ext>
                </a:extLst>
              </a:tr>
              <a:tr h="155222">
                <a:tc>
                  <a:txBody>
                    <a:bodyPr/>
                    <a:lstStyle/>
                    <a:p>
                      <a:pPr algn="ctr" fontAlgn="b"/>
                      <a:r>
                        <a:rPr lang="fr-FR" sz="400" b="1" i="0" u="none" strike="noStrike">
                          <a:solidFill>
                            <a:srgbClr val="000000"/>
                          </a:solidFill>
                          <a:effectLst/>
                          <a:latin typeface="Arial" panose="020B0604020202020204" pitchFamily="34" charset="0"/>
                        </a:rPr>
                        <a:t>S   Santé</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Médicaments, frais médicaux, missions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Arial" panose="020B0604020202020204" pitchFamily="34" charset="0"/>
                        </a:rPr>
                        <a:t>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560 500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473300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513800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764400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393600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347600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464300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115000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571200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480800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746500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700500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6131500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5398781"/>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560 500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473300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513800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764400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393600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347600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464300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115000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571200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480800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746500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700500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6131500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546967630"/>
                  </a:ext>
                </a:extLst>
              </a:tr>
              <a:tr h="98777">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Charges sociales personnel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Ch</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1 409 524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1295870,11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237000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2 921 740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1460870,07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7325005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5508239"/>
                  </a:ext>
                </a:extLst>
              </a:tr>
              <a:tr h="98777">
                <a:tc>
                  <a:txBody>
                    <a:bodyPr/>
                    <a:lstStyle/>
                    <a:p>
                      <a:pPr algn="ctr" fontAlgn="b"/>
                      <a:r>
                        <a:rPr lang="fr-FR" sz="400" b="1" i="0" u="none" strike="noStrike">
                          <a:solidFill>
                            <a:srgbClr val="000000"/>
                          </a:solidFill>
                          <a:effectLst/>
                          <a:latin typeface="Arial" panose="020B0604020202020204" pitchFamily="34" charset="0"/>
                        </a:rPr>
                        <a:t>Sci</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400" b="0" i="0" u="none" strike="noStrike">
                          <a:solidFill>
                            <a:srgbClr val="000000"/>
                          </a:solidFill>
                          <a:effectLst/>
                          <a:latin typeface="Arial" panose="020B0604020202020204" pitchFamily="34" charset="0"/>
                        </a:rPr>
                        <a:t>Indemnités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Ind</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611 700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1335000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1661800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1050700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808000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668600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1214400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645000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634000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675000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1591300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540500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11436000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621975"/>
                  </a:ext>
                </a:extLst>
              </a:tr>
              <a:tr h="155222">
                <a:tc>
                  <a:txBody>
                    <a:bodyPr/>
                    <a:lstStyle/>
                    <a:p>
                      <a:pPr algn="ctr" fontAlgn="b"/>
                      <a:r>
                        <a:rPr lang="fr-FR" sz="400" b="1" i="1" u="none" strike="noStrike">
                          <a:solidFill>
                            <a:srgbClr val="000000"/>
                          </a:solidFill>
                          <a:effectLst/>
                          <a:latin typeface="Arial" panose="020B0604020202020204" pitchFamily="34" charset="0"/>
                        </a:rPr>
                        <a:t>Salaires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400" b="0" i="0" u="none" strike="noStrike">
                          <a:solidFill>
                            <a:srgbClr val="FF0000"/>
                          </a:solidFill>
                          <a:effectLst/>
                          <a:latin typeface="Arial" panose="020B0604020202020204" pitchFamily="34" charset="0"/>
                        </a:rPr>
                        <a:t>Prêts accordés au personnel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FF0000"/>
                          </a:solidFill>
                          <a:effectLst/>
                          <a:latin typeface="Arial" panose="020B0604020202020204" pitchFamily="34" charset="0"/>
                        </a:rPr>
                        <a:t>P</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5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fr-FR" sz="300" b="0" i="0" u="none" strike="noStrike">
                          <a:solidFill>
                            <a:srgbClr val="464646"/>
                          </a:solidFill>
                          <a:effectLst/>
                          <a:latin typeface="Verdana" panose="020B0604030504040204" pitchFamily="34" charset="0"/>
                        </a:rPr>
                        <a:t>2800000</a:t>
                      </a:r>
                    </a:p>
                  </a:txBody>
                  <a:tcPr marL="4107" marR="4107" marT="410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fr-FR" sz="300" b="0" i="0" u="none" strike="noStrike">
                          <a:solidFill>
                            <a:srgbClr val="464646"/>
                          </a:solidFill>
                          <a:effectLst/>
                          <a:latin typeface="Verdana" panose="020B0604030504040204" pitchFamily="34" charset="0"/>
                        </a:rPr>
                        <a:t> </a:t>
                      </a:r>
                    </a:p>
                  </a:txBody>
                  <a:tcPr marL="4107" marR="4107" marT="410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fr-FR" sz="300" b="0" i="0" u="none" strike="noStrike">
                          <a:solidFill>
                            <a:srgbClr val="464646"/>
                          </a:solidFill>
                          <a:effectLst/>
                          <a:latin typeface="Verdana" panose="020B0604030504040204" pitchFamily="34" charset="0"/>
                        </a:rPr>
                        <a:t>1200000</a:t>
                      </a:r>
                    </a:p>
                  </a:txBody>
                  <a:tcPr marL="4107" marR="4107" marT="410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fr-FR" sz="300" b="0" i="0" u="none" strike="noStrike">
                          <a:solidFill>
                            <a:srgbClr val="464646"/>
                          </a:solidFill>
                          <a:effectLst/>
                          <a:latin typeface="Verdana" panose="020B0604030504040204" pitchFamily="34" charset="0"/>
                        </a:rPr>
                        <a:t> </a:t>
                      </a:r>
                    </a:p>
                  </a:txBody>
                  <a:tcPr marL="4107" marR="4107" marT="410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fr-FR" sz="300" b="0" i="0" u="none" strike="noStrike">
                          <a:solidFill>
                            <a:srgbClr val="464646"/>
                          </a:solidFill>
                          <a:effectLst/>
                          <a:latin typeface="Verdana" panose="020B0604030504040204" pitchFamily="34" charset="0"/>
                        </a:rPr>
                        <a:t> </a:t>
                      </a:r>
                    </a:p>
                  </a:txBody>
                  <a:tcPr marL="4107" marR="4107" marT="410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fr-FR" sz="300" b="0" i="0" u="none" strike="noStrike">
                          <a:solidFill>
                            <a:srgbClr val="464646"/>
                          </a:solidFill>
                          <a:effectLst/>
                          <a:latin typeface="Verdana" panose="020B0604030504040204" pitchFamily="34" charset="0"/>
                        </a:rPr>
                        <a:t> </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fr-FR" sz="300" b="0" i="0" u="none" strike="noStrike">
                          <a:solidFill>
                            <a:srgbClr val="464646"/>
                          </a:solidFill>
                          <a:effectLst/>
                          <a:latin typeface="Verdana" panose="020B0604030504040204" pitchFamily="34" charset="0"/>
                        </a:rPr>
                        <a:t> </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fr-FR" sz="300" b="0" i="0" u="none" strike="noStrike">
                          <a:solidFill>
                            <a:srgbClr val="464646"/>
                          </a:solidFill>
                          <a:effectLst/>
                          <a:latin typeface="Verdana" panose="020B0604030504040204" pitchFamily="34" charset="0"/>
                        </a:rPr>
                        <a:t> </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fr-FR" sz="300" b="0" i="0" u="none" strike="noStrike">
                          <a:solidFill>
                            <a:srgbClr val="464646"/>
                          </a:solidFill>
                          <a:effectLst/>
                          <a:latin typeface="Verdana" panose="020B0604030504040204" pitchFamily="34" charset="0"/>
                        </a:rPr>
                        <a:t>2200000</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fr-FR" sz="300" b="0" i="0" u="none" strike="noStrike">
                          <a:solidFill>
                            <a:srgbClr val="464646"/>
                          </a:solidFill>
                          <a:effectLst/>
                          <a:latin typeface="Verdana" panose="020B0604030504040204" pitchFamily="34" charset="0"/>
                        </a:rPr>
                        <a:t> </a:t>
                      </a:r>
                    </a:p>
                  </a:txBody>
                  <a:tcPr marL="4107" marR="4107" marT="41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Arial" panose="020B0604020202020204" pitchFamily="34" charset="0"/>
                        </a:rPr>
                        <a:t>6200000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0965579"/>
                  </a:ext>
                </a:extLst>
              </a:tr>
              <a:tr h="98777">
                <a:tc>
                  <a:txBody>
                    <a:bodyPr/>
                    <a:lstStyle/>
                    <a:p>
                      <a:pPr algn="ctr"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Salaires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Arial" panose="020B0604020202020204" pitchFamily="34" charset="0"/>
                        </a:rPr>
                        <a:t>Sal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1 569 362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1583755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1469355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1878081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2102281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2102281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2570381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2812581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2102081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2345413,94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2377457,02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3237756,91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26150786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83614672"/>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3 590 586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0" i="0" u="none" strike="noStrike">
                          <a:solidFill>
                            <a:srgbClr val="000000"/>
                          </a:solidFill>
                          <a:effectLst/>
                          <a:latin typeface="Arial" panose="020B0604020202020204" pitchFamily="34" charset="0"/>
                        </a:rPr>
                        <a:t>2918755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5931155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4224651,11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4347281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2770881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6706521,14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3457581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2736081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4481284,01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6168757,02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3778256,91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51111791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438375716"/>
                  </a:ext>
                </a:extLst>
              </a:tr>
              <a:tr h="98777">
                <a:tc>
                  <a:txBody>
                    <a:bodyPr/>
                    <a:lstStyle/>
                    <a:p>
                      <a:pPr algn="ctr" fontAlgn="b"/>
                      <a:r>
                        <a:rPr lang="fr-FR" sz="400" b="1" i="0" u="none" strike="noStrike">
                          <a:solidFill>
                            <a:srgbClr val="000000"/>
                          </a:solidFill>
                          <a:effectLst/>
                          <a:latin typeface="Arial" panose="020B0604020202020204" pitchFamily="34" charset="0"/>
                        </a:rPr>
                        <a:t>Tx</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400" b="0" i="0" u="none" strike="noStrike">
                          <a:solidFill>
                            <a:srgbClr val="000000"/>
                          </a:solidFill>
                          <a:effectLst/>
                          <a:latin typeface="Arial" panose="020B0604020202020204" pitchFamily="34" charset="0"/>
                        </a:rPr>
                        <a:t>Main d'œuvre Travaux</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Mo</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Arial" panose="020B0604020202020204" pitchFamily="34" charset="0"/>
                        </a:rPr>
                        <a:t>45 000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110000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25000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45000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680000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134000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180000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135000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0" i="0" u="none" strike="noStrike">
                          <a:solidFill>
                            <a:srgbClr val="000000"/>
                          </a:solidFill>
                          <a:effectLst/>
                          <a:latin typeface="Arial" panose="020B0604020202020204" pitchFamily="34" charset="0"/>
                        </a:rPr>
                        <a:t>120000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1509000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9680757"/>
                  </a:ext>
                </a:extLst>
              </a:tr>
              <a:tr h="98777">
                <a:tc>
                  <a:txBody>
                    <a:bodyPr/>
                    <a:lstStyle/>
                    <a:p>
                      <a:pPr algn="ctr" fontAlgn="b"/>
                      <a:r>
                        <a:rPr lang="fr-FR" sz="400" b="1" i="1" u="none" strike="noStrike">
                          <a:solidFill>
                            <a:srgbClr val="000000"/>
                          </a:solidFill>
                          <a:effectLst/>
                          <a:latin typeface="Arial" panose="020B0604020202020204" pitchFamily="34" charset="0"/>
                        </a:rPr>
                        <a:t>Travaux</a:t>
                      </a:r>
                    </a:p>
                  </a:txBody>
                  <a:tcPr marL="4107" marR="4107" marT="410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Matériaux travaux</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Mt</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212 000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36000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223500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34000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55500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157200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31500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20202100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7235600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9772400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1779600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733400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Arial" panose="020B0604020202020204" pitchFamily="34" charset="0"/>
                        </a:rPr>
                        <a:t>40472800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2197847"/>
                  </a:ext>
                </a:extLst>
              </a:tr>
              <a:tr h="98777">
                <a:tc>
                  <a:txBody>
                    <a:bodyPr/>
                    <a:lstStyle/>
                    <a:p>
                      <a:pPr algn="ctr" fontAlgn="b"/>
                      <a:r>
                        <a:rPr lang="fr-FR" sz="400" b="1" i="1" u="none" strike="noStrike">
                          <a:solidFill>
                            <a:srgbClr val="000000"/>
                          </a:solidFill>
                          <a:effectLst/>
                          <a:latin typeface="Arial" panose="020B0604020202020204" pitchFamily="34" charset="0"/>
                        </a:rPr>
                        <a:t>sous Total</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257 000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61000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333500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34000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80500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202200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41500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20882100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7369600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9952400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1914600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400" b="1" i="1" u="none" strike="noStrike">
                          <a:solidFill>
                            <a:srgbClr val="000000"/>
                          </a:solidFill>
                          <a:effectLst/>
                          <a:latin typeface="Arial" panose="020B0604020202020204" pitchFamily="34" charset="0"/>
                        </a:rPr>
                        <a:t>853400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Arial" panose="020B0604020202020204" pitchFamily="34" charset="0"/>
                        </a:rPr>
                        <a:t>41981800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609743296"/>
                  </a:ext>
                </a:extLst>
              </a:tr>
              <a:tr h="98777">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DEPENSES TOTALES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29 831 618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1" i="0" u="none" strike="noStrike">
                          <a:solidFill>
                            <a:srgbClr val="000000"/>
                          </a:solidFill>
                          <a:effectLst/>
                          <a:latin typeface="Arial" panose="020B0604020202020204" pitchFamily="34" charset="0"/>
                        </a:rPr>
                        <a:t>24617779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29514314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25647808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25560075</a:t>
                      </a:r>
                    </a:p>
                  </a:txBody>
                  <a:tcPr marL="4107" marR="4107" marT="410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28586129</a:t>
                      </a:r>
                    </a:p>
                  </a:txBody>
                  <a:tcPr marL="4107" marR="4107" marT="410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29603262</a:t>
                      </a:r>
                    </a:p>
                  </a:txBody>
                  <a:tcPr marL="4107" marR="4107" marT="410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61040826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38387203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44916021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37290768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51027036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426022838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85900148"/>
                  </a:ext>
                </a:extLst>
              </a:tr>
              <a:tr h="98777">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fr-FR" sz="400" b="1" i="0" u="none" strike="noStrike">
                          <a:solidFill>
                            <a:srgbClr val="000000"/>
                          </a:solidFill>
                          <a:effectLst/>
                          <a:latin typeface="Arial" panose="020B0604020202020204" pitchFamily="34" charset="0"/>
                        </a:rPr>
                        <a:t>Dépenses hors cadeaux</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24 803 718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1" i="0" u="none" strike="noStrike">
                          <a:solidFill>
                            <a:srgbClr val="000000"/>
                          </a:solidFill>
                          <a:effectLst/>
                          <a:latin typeface="Arial" panose="020B0604020202020204" pitchFamily="34" charset="0"/>
                        </a:rPr>
                        <a:t>20556779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25134814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21388608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22966075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22724629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24074462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54038626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30218403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39860321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32349468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27551036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345666938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9460390"/>
                  </a:ext>
                </a:extLst>
              </a:tr>
              <a:tr h="230481">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Arial" panose="020B0604020202020204" pitchFamily="34" charset="0"/>
                        </a:rPr>
                        <a:t>1 EURO=4650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1" i="0" u="none" strike="noStrike">
                          <a:solidFill>
                            <a:srgbClr val="000000"/>
                          </a:solidFill>
                          <a:effectLst/>
                          <a:latin typeface="Arial" panose="020B0604020202020204" pitchFamily="34" charset="0"/>
                        </a:rPr>
                        <a:t>1 EURO=4550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 EURO=4500ar</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 EURO=4600ar</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 EUR=4650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 EUR=4700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 EUR=4750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1euro=4750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 euro=4700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 EURO=4650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 euro=4700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400" b="1" i="0" u="none" strike="noStrike">
                          <a:solidFill>
                            <a:srgbClr val="000000"/>
                          </a:solidFill>
                          <a:effectLst/>
                          <a:latin typeface="Arial" panose="020B0604020202020204" pitchFamily="34" charset="0"/>
                        </a:rPr>
                        <a:t>1euro=4700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Arial" panose="020B0604020202020204" pitchFamily="34" charset="0"/>
                        </a:rPr>
                        <a:t>1euro=4670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1688489"/>
                  </a:ext>
                </a:extLst>
              </a:tr>
              <a:tr h="155222">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fr-FR" sz="400" b="1" i="0" u="none" strike="noStrike">
                          <a:solidFill>
                            <a:srgbClr val="000000"/>
                          </a:solidFill>
                          <a:effectLst/>
                          <a:latin typeface="Arial" panose="020B0604020202020204" pitchFamily="34" charset="0"/>
                        </a:rPr>
                        <a:t> Dépenses totales en Euros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6 415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1" i="0" u="none" strike="noStrike">
                          <a:solidFill>
                            <a:srgbClr val="000000"/>
                          </a:solidFill>
                          <a:effectLst/>
                          <a:latin typeface="Arial" panose="020B0604020202020204" pitchFamily="34" charset="0"/>
                        </a:rPr>
                        <a:t>5411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6559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5576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5497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6082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       6 232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      12 851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       8 167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       9 659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       7 934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      10 857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91240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57567738"/>
                  </a:ext>
                </a:extLst>
              </a:tr>
              <a:tr h="155222">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fr-FR" sz="400" b="1" i="0" u="none" strike="noStrike">
                          <a:solidFill>
                            <a:srgbClr val="000000"/>
                          </a:solidFill>
                          <a:effectLst/>
                          <a:latin typeface="Arial" panose="020B0604020202020204" pitchFamily="34" charset="0"/>
                        </a:rPr>
                        <a:t>Dépenses hors cadeaux en Euros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5 334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1" i="0" u="none" strike="noStrike">
                          <a:solidFill>
                            <a:srgbClr val="000000"/>
                          </a:solidFill>
                          <a:effectLst/>
                          <a:latin typeface="Arial" panose="020B0604020202020204" pitchFamily="34" charset="0"/>
                        </a:rPr>
                        <a:t>4518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5586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4650</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4939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4835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5068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11377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6429</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8572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6883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5862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74052</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83362958"/>
                  </a:ext>
                </a:extLst>
              </a:tr>
              <a:tr h="98777">
                <a:tc>
                  <a:txBody>
                    <a:bodyPr/>
                    <a:lstStyle/>
                    <a:p>
                      <a:pPr algn="l" fontAlgn="b"/>
                      <a:r>
                        <a:rPr lang="fr-FR" sz="400" b="0"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fr-FR" sz="400" b="1" i="0" u="none" strike="noStrike">
                          <a:solidFill>
                            <a:srgbClr val="000000"/>
                          </a:solidFill>
                          <a:effectLst/>
                          <a:latin typeface="Arial" panose="020B0604020202020204" pitchFamily="34" charset="0"/>
                        </a:rPr>
                        <a:t>Cadeaux en Euros</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a:solidFill>
                            <a:srgbClr val="000000"/>
                          </a:solidFill>
                          <a:effectLst/>
                          <a:latin typeface="Arial" panose="020B0604020202020204" pitchFamily="34" charset="0"/>
                        </a:rPr>
                        <a:t>1 081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400" b="1" i="0" u="none" strike="noStrike">
                          <a:solidFill>
                            <a:srgbClr val="000000"/>
                          </a:solidFill>
                          <a:effectLst/>
                          <a:latin typeface="Arial" panose="020B0604020202020204" pitchFamily="34" charset="0"/>
                        </a:rPr>
                        <a:t>893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973</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926</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558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400" b="1" i="0" u="none" strike="noStrike">
                          <a:solidFill>
                            <a:srgbClr val="000000"/>
                          </a:solidFill>
                          <a:effectLst/>
                          <a:latin typeface="Arial" panose="020B0604020202020204" pitchFamily="34" charset="0"/>
                        </a:rPr>
                        <a:t>1247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1164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1474</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1738</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1087</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1051</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400" b="1" i="0" u="none" strike="noStrike">
                          <a:solidFill>
                            <a:srgbClr val="000000"/>
                          </a:solidFill>
                          <a:effectLst/>
                          <a:latin typeface="Arial" panose="020B0604020202020204" pitchFamily="34" charset="0"/>
                        </a:rPr>
                        <a:t>4995</a:t>
                      </a:r>
                    </a:p>
                  </a:txBody>
                  <a:tcPr marL="4107" marR="4107" marT="4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1" i="0" u="none" strike="noStrike" dirty="0">
                          <a:solidFill>
                            <a:srgbClr val="000000"/>
                          </a:solidFill>
                          <a:effectLst/>
                          <a:latin typeface="Arial" panose="020B0604020202020204" pitchFamily="34" charset="0"/>
                        </a:rPr>
                        <a:t>17187</a:t>
                      </a:r>
                    </a:p>
                  </a:txBody>
                  <a:tcPr marL="4107" marR="4107" marT="410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824066"/>
                  </a:ext>
                </a:extLst>
              </a:tr>
            </a:tbl>
          </a:graphicData>
        </a:graphic>
      </p:graphicFrame>
    </p:spTree>
    <p:extLst>
      <p:ext uri="{BB962C8B-B14F-4D97-AF65-F5344CB8AC3E}">
        <p14:creationId xmlns:p14="http://schemas.microsoft.com/office/powerpoint/2010/main" val="17220771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4151762107"/>
              </p:ext>
            </p:extLst>
          </p:nvPr>
        </p:nvGraphicFramePr>
        <p:xfrm>
          <a:off x="899593" y="476670"/>
          <a:ext cx="7560839" cy="6048689"/>
        </p:xfrm>
        <a:graphic>
          <a:graphicData uri="http://schemas.openxmlformats.org/drawingml/2006/table">
            <a:tbl>
              <a:tblPr/>
              <a:tblGrid>
                <a:gridCol w="653999">
                  <a:extLst>
                    <a:ext uri="{9D8B030D-6E8A-4147-A177-3AD203B41FA5}">
                      <a16:colId xmlns:a16="http://schemas.microsoft.com/office/drawing/2014/main" val="1901377048"/>
                    </a:ext>
                  </a:extLst>
                </a:gridCol>
                <a:gridCol w="1353471">
                  <a:extLst>
                    <a:ext uri="{9D8B030D-6E8A-4147-A177-3AD203B41FA5}">
                      <a16:colId xmlns:a16="http://schemas.microsoft.com/office/drawing/2014/main" val="123057582"/>
                    </a:ext>
                  </a:extLst>
                </a:gridCol>
                <a:gridCol w="390867">
                  <a:extLst>
                    <a:ext uri="{9D8B030D-6E8A-4147-A177-3AD203B41FA5}">
                      <a16:colId xmlns:a16="http://schemas.microsoft.com/office/drawing/2014/main" val="3505582983"/>
                    </a:ext>
                  </a:extLst>
                </a:gridCol>
                <a:gridCol w="518090">
                  <a:extLst>
                    <a:ext uri="{9D8B030D-6E8A-4147-A177-3AD203B41FA5}">
                      <a16:colId xmlns:a16="http://schemas.microsoft.com/office/drawing/2014/main" val="3732047400"/>
                    </a:ext>
                  </a:extLst>
                </a:gridCol>
                <a:gridCol w="349482">
                  <a:extLst>
                    <a:ext uri="{9D8B030D-6E8A-4147-A177-3AD203B41FA5}">
                      <a16:colId xmlns:a16="http://schemas.microsoft.com/office/drawing/2014/main" val="993219085"/>
                    </a:ext>
                  </a:extLst>
                </a:gridCol>
                <a:gridCol w="556409">
                  <a:extLst>
                    <a:ext uri="{9D8B030D-6E8A-4147-A177-3AD203B41FA5}">
                      <a16:colId xmlns:a16="http://schemas.microsoft.com/office/drawing/2014/main" val="3715967045"/>
                    </a:ext>
                  </a:extLst>
                </a:gridCol>
                <a:gridCol w="507359">
                  <a:extLst>
                    <a:ext uri="{9D8B030D-6E8A-4147-A177-3AD203B41FA5}">
                      <a16:colId xmlns:a16="http://schemas.microsoft.com/office/drawing/2014/main" val="1321128348"/>
                    </a:ext>
                  </a:extLst>
                </a:gridCol>
                <a:gridCol w="535462">
                  <a:extLst>
                    <a:ext uri="{9D8B030D-6E8A-4147-A177-3AD203B41FA5}">
                      <a16:colId xmlns:a16="http://schemas.microsoft.com/office/drawing/2014/main" val="4229579249"/>
                    </a:ext>
                  </a:extLst>
                </a:gridCol>
                <a:gridCol w="427142">
                  <a:extLst>
                    <a:ext uri="{9D8B030D-6E8A-4147-A177-3AD203B41FA5}">
                      <a16:colId xmlns:a16="http://schemas.microsoft.com/office/drawing/2014/main" val="2015772065"/>
                    </a:ext>
                  </a:extLst>
                </a:gridCol>
                <a:gridCol w="2145934">
                  <a:extLst>
                    <a:ext uri="{9D8B030D-6E8A-4147-A177-3AD203B41FA5}">
                      <a16:colId xmlns:a16="http://schemas.microsoft.com/office/drawing/2014/main" val="1103569148"/>
                    </a:ext>
                  </a:extLst>
                </a:gridCol>
                <a:gridCol w="122624">
                  <a:extLst>
                    <a:ext uri="{9D8B030D-6E8A-4147-A177-3AD203B41FA5}">
                      <a16:colId xmlns:a16="http://schemas.microsoft.com/office/drawing/2014/main" val="1038747534"/>
                    </a:ext>
                  </a:extLst>
                </a:gridCol>
              </a:tblGrid>
              <a:tr h="99434">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ctr" fontAlgn="b"/>
                      <a:r>
                        <a:rPr lang="fr-FR" sz="400" b="1" i="0" u="none" strike="noStrike">
                          <a:solidFill>
                            <a:srgbClr val="000000"/>
                          </a:solidFill>
                          <a:effectLst/>
                          <a:latin typeface="Calibri" panose="020F0502020204030204" pitchFamily="34" charset="0"/>
                        </a:rPr>
                        <a:t>EVOLUTION DES DEPENSES ENTRE 2022 ET 2023 EN ARIARY ET EN EUROS</a:t>
                      </a:r>
                    </a:p>
                  </a:txBody>
                  <a:tcPr marL="984" marR="984" marT="984"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2272577256"/>
                  </a:ext>
                </a:extLst>
              </a:tr>
              <a:tr h="295766">
                <a:tc>
                  <a:txBody>
                    <a:bodyPr/>
                    <a:lstStyle/>
                    <a:p>
                      <a:pPr algn="ctr" fontAlgn="b"/>
                      <a:r>
                        <a:rPr lang="fr-FR" sz="400" b="1" i="0" u="none" strike="noStrike">
                          <a:solidFill>
                            <a:srgbClr val="000000"/>
                          </a:solidFill>
                          <a:effectLst/>
                          <a:latin typeface="Arial" panose="020B0604020202020204" pitchFamily="34" charset="0"/>
                        </a:rPr>
                        <a:t>VENTILATION</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FFFF"/>
                    </a:solidFill>
                  </a:tcPr>
                </a:tc>
                <a:tc>
                  <a:txBody>
                    <a:bodyPr/>
                    <a:lstStyle/>
                    <a:p>
                      <a:pPr algn="ctr" fontAlgn="b"/>
                      <a:r>
                        <a:rPr lang="fr-FR" sz="400" b="1" i="0" u="none" strike="noStrike">
                          <a:solidFill>
                            <a:srgbClr val="000000"/>
                          </a:solidFill>
                          <a:effectLst/>
                          <a:latin typeface="Arial" panose="020B0604020202020204" pitchFamily="34" charset="0"/>
                        </a:rPr>
                        <a:t>DES DEPENSES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FFFF"/>
                    </a:solidFill>
                  </a:tcPr>
                </a:tc>
                <a:tc>
                  <a:txBody>
                    <a:bodyPr/>
                    <a:lstStyle/>
                    <a:p>
                      <a:pPr algn="ctr"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FFFF"/>
                    </a:solidFill>
                  </a:tcPr>
                </a:tc>
                <a:tc>
                  <a:txBody>
                    <a:bodyPr/>
                    <a:lstStyle/>
                    <a:p>
                      <a:pPr algn="ctr" fontAlgn="b"/>
                      <a:r>
                        <a:rPr lang="fr-FR" sz="500" b="1" i="0" u="none" strike="noStrike">
                          <a:solidFill>
                            <a:srgbClr val="000000"/>
                          </a:solidFill>
                          <a:effectLst/>
                          <a:latin typeface="Calibri" panose="020F0502020204030204" pitchFamily="34" charset="0"/>
                        </a:rPr>
                        <a:t>2022</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2022</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2023</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2023</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2023 moins 2022</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2023 moins 2022</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FR" sz="500" b="0" i="0" u="none" strike="noStrike">
                        <a:solidFill>
                          <a:srgbClr val="000000"/>
                        </a:solidFill>
                        <a:effectLst/>
                        <a:latin typeface="Calibri" panose="020F0502020204030204" pitchFamily="34" charset="0"/>
                      </a:endParaRP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2304597867"/>
                  </a:ext>
                </a:extLst>
              </a:tr>
              <a:tr h="103957">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b"/>
                      <a:r>
                        <a:rPr lang="fr-FR" sz="500" b="0"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FR" sz="500" b="0" i="0" u="none" strike="noStrike">
                        <a:solidFill>
                          <a:srgbClr val="000000"/>
                        </a:solidFill>
                        <a:effectLst/>
                        <a:latin typeface="Calibri" panose="020F0502020204030204" pitchFamily="34" charset="0"/>
                      </a:endParaRP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927881013"/>
                  </a:ext>
                </a:extLst>
              </a:tr>
              <a:tr h="158334">
                <a:tc>
                  <a:txBody>
                    <a:bodyPr/>
                    <a:lstStyle/>
                    <a:p>
                      <a:pPr algn="ctr" fontAlgn="b"/>
                      <a:r>
                        <a:rPr lang="fr-FR" sz="400" b="1" i="0" u="none" strike="noStrike">
                          <a:solidFill>
                            <a:srgbClr val="000000"/>
                          </a:solidFill>
                          <a:effectLst/>
                          <a:latin typeface="Arial" panose="020B0604020202020204" pitchFamily="34" charset="0"/>
                        </a:rPr>
                        <a:t>Rubriques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fr-FR" sz="400" b="1" i="0" u="none" strike="noStrike">
                          <a:solidFill>
                            <a:srgbClr val="000000"/>
                          </a:solidFill>
                          <a:effectLst/>
                          <a:latin typeface="Arial" panose="020B0604020202020204" pitchFamily="34" charset="0"/>
                        </a:rPr>
                        <a:t>Désignation</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fr-FR" sz="400" b="1" i="0" u="none" strike="noStrike">
                          <a:solidFill>
                            <a:srgbClr val="000000"/>
                          </a:solidFill>
                          <a:effectLst/>
                          <a:latin typeface="Arial" panose="020B0604020202020204" pitchFamily="34" charset="0"/>
                        </a:rPr>
                        <a:t>Catégories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fr-FR" sz="500" b="1" i="0" u="none" strike="noStrike">
                          <a:solidFill>
                            <a:srgbClr val="000000"/>
                          </a:solidFill>
                          <a:effectLst/>
                          <a:latin typeface="Calibri" panose="020F0502020204030204" pitchFamily="34" charset="0"/>
                        </a:rPr>
                        <a:t>TOTAUX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TOTAUX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FR" sz="500" b="0" i="0" u="none" strike="noStrike">
                        <a:solidFill>
                          <a:srgbClr val="000000"/>
                        </a:solidFill>
                        <a:effectLst/>
                        <a:latin typeface="Calibri" panose="020F0502020204030204" pitchFamily="34" charset="0"/>
                      </a:endParaRP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192914692"/>
                  </a:ext>
                </a:extLst>
              </a:tr>
              <a:tr h="103957">
                <a:tc>
                  <a:txBody>
                    <a:bodyPr/>
                    <a:lstStyle/>
                    <a:p>
                      <a:pPr algn="l" fontAlgn="b"/>
                      <a:r>
                        <a:rPr lang="fr-FR" sz="400" b="1" i="0" u="none" strike="noStrike">
                          <a:solidFill>
                            <a:srgbClr val="00008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l" fontAlgn="b"/>
                      <a:r>
                        <a:rPr lang="fr-FR" sz="400" b="1" i="0" u="none" strike="noStrike">
                          <a:solidFill>
                            <a:srgbClr val="00008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b"/>
                      <a:r>
                        <a:rPr lang="fr-FR" sz="500" b="1" i="0" u="none" strike="noStrike">
                          <a:solidFill>
                            <a:srgbClr val="000000"/>
                          </a:solidFill>
                          <a:effectLst/>
                          <a:latin typeface="Calibri" panose="020F0502020204030204" pitchFamily="34" charset="0"/>
                        </a:rPr>
                        <a:t>en ariary</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en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en ariary</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en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en ariary</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1" i="0" u="none" strike="noStrike">
                          <a:solidFill>
                            <a:srgbClr val="000000"/>
                          </a:solidFill>
                          <a:effectLst/>
                          <a:latin typeface="Calibri" panose="020F0502020204030204" pitchFamily="34" charset="0"/>
                        </a:rPr>
                        <a:t>en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FR" sz="500" b="0" i="0" u="none" strike="noStrike">
                        <a:solidFill>
                          <a:srgbClr val="000000"/>
                        </a:solidFill>
                        <a:effectLst/>
                        <a:latin typeface="Calibri" panose="020F0502020204030204" pitchFamily="34" charset="0"/>
                      </a:endParaRP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4221439607"/>
                  </a:ext>
                </a:extLst>
              </a:tr>
              <a:tr h="103957">
                <a:tc>
                  <a:txBody>
                    <a:bodyPr/>
                    <a:lstStyle/>
                    <a:p>
                      <a:pPr algn="ctr" fontAlgn="b"/>
                      <a:r>
                        <a:rPr lang="fr-FR" sz="400" b="1" i="0" u="none" strike="noStrike">
                          <a:solidFill>
                            <a:srgbClr val="000000"/>
                          </a:solidFill>
                          <a:effectLst/>
                          <a:latin typeface="Arial" panose="020B0604020202020204" pitchFamily="34" charset="0"/>
                        </a:rPr>
                        <a:t>A</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400" b="0" i="0" u="none" strike="noStrike">
                          <a:solidFill>
                            <a:srgbClr val="000000"/>
                          </a:solidFill>
                          <a:effectLst/>
                          <a:latin typeface="Arial" panose="020B0604020202020204" pitchFamily="34" charset="0"/>
                        </a:rPr>
                        <a:t>Aide alimentaire extérieure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Aae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500" b="0" i="0" u="none" strike="noStrike">
                          <a:solidFill>
                            <a:srgbClr val="000000"/>
                          </a:solidFill>
                          <a:effectLst/>
                          <a:latin typeface="Calibri" panose="020F0502020204030204" pitchFamily="34" charset="0"/>
                        </a:rPr>
                        <a:t>#NOM?</a:t>
                      </a:r>
                    </a:p>
                  </a:txBody>
                  <a:tcPr marL="984" marR="984" marT="9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r-FR" sz="500" b="0" i="0" u="none" strike="noStrike">
                          <a:solidFill>
                            <a:srgbClr val="000000"/>
                          </a:solidFill>
                          <a:effectLst/>
                          <a:latin typeface="Calibri" panose="020F0502020204030204" pitchFamily="34" charset="0"/>
                        </a:rPr>
                        <a:t>#NOM?</a:t>
                      </a:r>
                    </a:p>
                  </a:txBody>
                  <a:tcPr marL="984" marR="984" marT="98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fr-FR" sz="500" b="0" i="0" u="none" strike="noStrike">
                          <a:solidFill>
                            <a:srgbClr val="000000"/>
                          </a:solidFill>
                          <a:effectLst/>
                          <a:latin typeface="Calibri" panose="020F0502020204030204" pitchFamily="34" charset="0"/>
                        </a:rPr>
                        <a:t>18877100</a:t>
                      </a:r>
                    </a:p>
                  </a:txBody>
                  <a:tcPr marL="984" marR="984" marT="98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fr-FR" sz="500" b="0" i="0" u="none" strike="noStrike">
                          <a:solidFill>
                            <a:srgbClr val="000000"/>
                          </a:solidFill>
                          <a:effectLst/>
                          <a:latin typeface="Calibri" panose="020F0502020204030204" pitchFamily="34" charset="0"/>
                        </a:rPr>
                        <a:t>4042</a:t>
                      </a:r>
                    </a:p>
                  </a:txBody>
                  <a:tcPr marL="984" marR="984" marT="98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r-FR" sz="500" b="0" i="0" u="none" strike="noStrike">
                          <a:solidFill>
                            <a:srgbClr val="000000"/>
                          </a:solidFill>
                          <a:effectLst/>
                          <a:latin typeface="Calibri" panose="020F0502020204030204" pitchFamily="34" charset="0"/>
                        </a:rPr>
                        <a:t>#NOM?</a:t>
                      </a:r>
                    </a:p>
                  </a:txBody>
                  <a:tcPr marL="984" marR="984" marT="98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r-FR" sz="500" b="0" i="0" u="none" strike="noStrike">
                          <a:solidFill>
                            <a:srgbClr val="000000"/>
                          </a:solidFill>
                          <a:effectLst/>
                          <a:latin typeface="Calibri" panose="020F0502020204030204" pitchFamily="34" charset="0"/>
                        </a:rPr>
                        <a:t>#NOM?</a:t>
                      </a:r>
                    </a:p>
                  </a:txBody>
                  <a:tcPr marL="984" marR="984" marT="984" marB="0" anchor="b">
                    <a:lnL>
                      <a:noFill/>
                    </a:lnL>
                    <a:lnR>
                      <a:noFill/>
                    </a:lnR>
                    <a:lnT w="6350" cap="flat" cmpd="sng" algn="ctr">
                      <a:solidFill>
                        <a:srgbClr val="000000"/>
                      </a:solidFill>
                      <a:prstDash val="solid"/>
                      <a:round/>
                      <a:headEnd type="none" w="med" len="med"/>
                      <a:tailEnd type="none" w="med" len="med"/>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821930796"/>
                  </a:ext>
                </a:extLst>
              </a:tr>
              <a:tr h="103957">
                <a:tc>
                  <a:txBody>
                    <a:bodyPr/>
                    <a:lstStyle/>
                    <a:p>
                      <a:pPr algn="ctr" fontAlgn="b"/>
                      <a:r>
                        <a:rPr lang="fr-FR" sz="400" b="1" i="1" u="none" strike="noStrike">
                          <a:solidFill>
                            <a:srgbClr val="000000"/>
                          </a:solidFill>
                          <a:effectLst/>
                          <a:latin typeface="Arial" panose="020B0604020202020204" pitchFamily="34" charset="0"/>
                        </a:rPr>
                        <a:t>Alimentation</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400" b="0" i="0" u="none" strike="noStrike">
                          <a:solidFill>
                            <a:srgbClr val="000000"/>
                          </a:solidFill>
                          <a:effectLst/>
                          <a:latin typeface="Arial" panose="020B0604020202020204" pitchFamily="34" charset="0"/>
                        </a:rPr>
                        <a:t>Cantine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Ca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60342540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14330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65109100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13942</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4766560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-388</a:t>
                      </a:r>
                    </a:p>
                  </a:txBody>
                  <a:tcPr marL="984" marR="984" marT="984" marB="0" anchor="b">
                    <a:lnL>
                      <a:noFill/>
                    </a:lnL>
                    <a:lnR>
                      <a:noFill/>
                    </a:lnR>
                    <a:lnT>
                      <a:noFill/>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1039755593"/>
                  </a:ext>
                </a:extLst>
              </a:tr>
              <a:tr h="103957">
                <a:tc>
                  <a:txBody>
                    <a:bodyPr/>
                    <a:lstStyle/>
                    <a:p>
                      <a:pPr algn="ctr"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Ch bois, gaz, matériel, nettoyage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 Cgmn</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5808450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1379</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5049500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1081</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-758950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-298</a:t>
                      </a:r>
                    </a:p>
                  </a:txBody>
                  <a:tcPr marL="984" marR="984" marT="984" marB="0" anchor="b">
                    <a:lnL>
                      <a:noFill/>
                    </a:lnL>
                    <a:lnR>
                      <a:noFill/>
                    </a:lnR>
                    <a:lnT>
                      <a:noFill/>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2634692010"/>
                  </a:ext>
                </a:extLst>
              </a:tr>
              <a:tr h="197600">
                <a:tc>
                  <a:txBody>
                    <a:bodyPr/>
                    <a:lstStyle/>
                    <a:p>
                      <a:pPr algn="l"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ALIMENTATION</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83947990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19935</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89035700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19065</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5087710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-870</a:t>
                      </a:r>
                    </a:p>
                  </a:txBody>
                  <a:tcPr marL="984" marR="984" marT="984" marB="0" anchor="b">
                    <a:lnL>
                      <a:noFill/>
                    </a:lnL>
                    <a:lnR>
                      <a:noFill/>
                    </a:lnR>
                    <a:lnT>
                      <a:noFill/>
                    </a:lnT>
                    <a:lnB>
                      <a:noFill/>
                    </a:lnB>
                    <a:solidFill>
                      <a:srgbClr val="00B0F0"/>
                    </a:solidFill>
                  </a:tcPr>
                </a:tc>
                <a:tc gridSpan="2">
                  <a:txBody>
                    <a:bodyPr/>
                    <a:lstStyle/>
                    <a:p>
                      <a:pPr algn="l" fontAlgn="b"/>
                      <a:r>
                        <a:rPr lang="fr-FR" sz="500" b="0" i="0" u="none" strike="noStrike">
                          <a:solidFill>
                            <a:srgbClr val="000000"/>
                          </a:solidFill>
                          <a:effectLst/>
                          <a:latin typeface="Calibri" panose="020F0502020204030204" pitchFamily="34" charset="0"/>
                        </a:rPr>
                        <a:t>dépense supérieures en ariary mais inférieures en euros!</a:t>
                      </a:r>
                    </a:p>
                  </a:txBody>
                  <a:tcPr marL="984" marR="984" marT="984" marB="0" anchor="b">
                    <a:lnL>
                      <a:noFill/>
                    </a:lnL>
                    <a:lnR>
                      <a:noFill/>
                    </a:lnR>
                    <a:lnT>
                      <a:noFill/>
                    </a:lnT>
                    <a:lnB>
                      <a:noFill/>
                    </a:lnB>
                    <a:solidFill>
                      <a:srgbClr val="92D050"/>
                    </a:solidFill>
                  </a:tcPr>
                </a:tc>
                <a:tc hMerge="1">
                  <a:txBody>
                    <a:bodyPr/>
                    <a:lstStyle/>
                    <a:p>
                      <a:endParaRPr lang="fr-FR"/>
                    </a:p>
                  </a:txBody>
                  <a:tcPr/>
                </a:tc>
                <a:extLst>
                  <a:ext uri="{0D108BD9-81ED-4DB2-BD59-A6C34878D82A}">
                    <a16:rowId xmlns:a16="http://schemas.microsoft.com/office/drawing/2014/main" val="3408160293"/>
                  </a:ext>
                </a:extLst>
              </a:tr>
              <a:tr h="103957">
                <a:tc>
                  <a:txBody>
                    <a:bodyPr/>
                    <a:lstStyle/>
                    <a:p>
                      <a:pPr algn="ctr" fontAlgn="b"/>
                      <a:r>
                        <a:rPr lang="fr-FR" sz="400" b="1" i="0" u="none" strike="noStrike">
                          <a:solidFill>
                            <a:srgbClr val="000000"/>
                          </a:solidFill>
                          <a:effectLst/>
                          <a:latin typeface="Arial" panose="020B0604020202020204" pitchFamily="34" charset="0"/>
                        </a:rPr>
                        <a:t>ALF</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400" b="0" i="0" u="none" strike="noStrike">
                          <a:solidFill>
                            <a:srgbClr val="000000"/>
                          </a:solidFill>
                          <a:effectLst/>
                          <a:latin typeface="Arial" panose="020B0604020202020204" pitchFamily="34" charset="0"/>
                        </a:rPr>
                        <a:t>Aide familiale alim ou autre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 F</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20698700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4915</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23798300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5096</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3099600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181</a:t>
                      </a:r>
                    </a:p>
                  </a:txBody>
                  <a:tcPr marL="984" marR="984" marT="984" marB="0" anchor="b">
                    <a:lnL>
                      <a:noFill/>
                    </a:lnL>
                    <a:lnR>
                      <a:noFill/>
                    </a:lnR>
                    <a:lnT>
                      <a:noFill/>
                    </a:lnT>
                    <a:lnB>
                      <a:noFill/>
                    </a:lnB>
                    <a:solidFill>
                      <a:srgbClr val="FF000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335561926"/>
                  </a:ext>
                </a:extLst>
              </a:tr>
              <a:tr h="103957">
                <a:tc>
                  <a:txBody>
                    <a:bodyPr/>
                    <a:lstStyle/>
                    <a:p>
                      <a:pPr algn="ctr" fontAlgn="b"/>
                      <a:r>
                        <a:rPr lang="fr-FR" sz="400" b="1" i="1" u="none" strike="noStrike">
                          <a:solidFill>
                            <a:srgbClr val="000000"/>
                          </a:solidFill>
                          <a:effectLst/>
                          <a:latin typeface="Arial" panose="020B0604020202020204" pitchFamily="34" charset="0"/>
                        </a:rPr>
                        <a:t>Aide familiale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Aide aux loyers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18439300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4379</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17924450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3838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-514850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-541</a:t>
                      </a:r>
                    </a:p>
                  </a:txBody>
                  <a:tcPr marL="984" marR="984" marT="984" marB="0" anchor="b">
                    <a:lnL>
                      <a:noFill/>
                    </a:lnL>
                    <a:lnR>
                      <a:noFill/>
                    </a:lnR>
                    <a:lnT>
                      <a:noFill/>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1187695069"/>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AIDES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39138000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9294</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41722750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8934</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2584750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-360</a:t>
                      </a:r>
                    </a:p>
                  </a:txBody>
                  <a:tcPr marL="984" marR="984" marT="984" marB="0" anchor="b">
                    <a:lnL>
                      <a:noFill/>
                    </a:lnL>
                    <a:lnR>
                      <a:noFill/>
                    </a:lnR>
                    <a:lnT>
                      <a:noFill/>
                    </a:lnT>
                    <a:lnB>
                      <a:noFill/>
                    </a:lnB>
                    <a:solidFill>
                      <a:srgbClr val="00B0F0"/>
                    </a:solidFill>
                  </a:tcPr>
                </a:tc>
                <a:tc>
                  <a:txBody>
                    <a:bodyPr/>
                    <a:lstStyle/>
                    <a:p>
                      <a:pPr algn="l" fontAlgn="b"/>
                      <a:r>
                        <a:rPr lang="fr-FR" sz="500" b="0" i="0" u="none" strike="noStrike">
                          <a:solidFill>
                            <a:srgbClr val="000000"/>
                          </a:solidFill>
                          <a:effectLst/>
                          <a:latin typeface="Calibri" panose="020F0502020204030204" pitchFamily="34" charset="0"/>
                        </a:rPr>
                        <a:t>même remarque</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2936000069"/>
                  </a:ext>
                </a:extLst>
              </a:tr>
              <a:tr h="103957">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fr-FR" sz="400" b="0" i="0" u="none" strike="noStrike">
                          <a:solidFill>
                            <a:srgbClr val="000000"/>
                          </a:solidFill>
                          <a:effectLst/>
                          <a:latin typeface="Arial" panose="020B0604020202020204" pitchFamily="34" charset="0"/>
                        </a:rPr>
                        <a:t>Assurance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Ass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298748</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71</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374614</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80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75866</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9</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874171276"/>
                  </a:ext>
                </a:extLst>
              </a:tr>
              <a:tr h="103957">
                <a:tc>
                  <a:txBody>
                    <a:bodyPr/>
                    <a:lstStyle/>
                    <a:p>
                      <a:pPr algn="ctr" fontAlgn="b"/>
                      <a:r>
                        <a:rPr lang="fr-FR" sz="400" b="1" i="0" u="none" strike="noStrike">
                          <a:solidFill>
                            <a:srgbClr val="000000"/>
                          </a:solidFill>
                          <a:effectLst/>
                          <a:latin typeface="Arial" panose="020B0604020202020204" pitchFamily="34" charset="0"/>
                        </a:rPr>
                        <a:t>B</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400" b="0" i="0" u="none" strike="noStrike">
                          <a:solidFill>
                            <a:srgbClr val="000000"/>
                          </a:solidFill>
                          <a:effectLst/>
                          <a:latin typeface="Arial" panose="020B0604020202020204" pitchFamily="34" charset="0"/>
                        </a:rPr>
                        <a:t>Frais bancairesB</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Banque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1613108</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383</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1917324</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411</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304216</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27</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2555309850"/>
                  </a:ext>
                </a:extLst>
              </a:tr>
              <a:tr h="103957">
                <a:tc>
                  <a:txBody>
                    <a:bodyPr/>
                    <a:lstStyle/>
                    <a:p>
                      <a:pPr algn="ctr" fontAlgn="b"/>
                      <a:r>
                        <a:rPr lang="fr-FR" sz="400" b="1" i="1" u="none" strike="noStrike">
                          <a:solidFill>
                            <a:srgbClr val="000000"/>
                          </a:solidFill>
                          <a:effectLst/>
                          <a:latin typeface="Arial" panose="020B0604020202020204" pitchFamily="34" charset="0"/>
                        </a:rPr>
                        <a:t>Bureautique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400" b="0" i="0" u="none" strike="noStrike">
                          <a:solidFill>
                            <a:srgbClr val="000000"/>
                          </a:solidFill>
                          <a:effectLst/>
                          <a:latin typeface="Arial" panose="020B0604020202020204" pitchFamily="34" charset="0"/>
                        </a:rPr>
                        <a:t>Internet - Téléphone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Com</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4062800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965</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3499400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749</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-563400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-215</a:t>
                      </a:r>
                    </a:p>
                  </a:txBody>
                  <a:tcPr marL="984" marR="984" marT="984" marB="0" anchor="b">
                    <a:lnL>
                      <a:noFill/>
                    </a:lnL>
                    <a:lnR>
                      <a:noFill/>
                    </a:lnR>
                    <a:lnT>
                      <a:noFill/>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41481196"/>
                  </a:ext>
                </a:extLst>
              </a:tr>
              <a:tr h="103957">
                <a:tc>
                  <a:txBody>
                    <a:bodyPr/>
                    <a:lstStyle/>
                    <a:p>
                      <a:pPr algn="ctr"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400" b="0" i="0" u="none" strike="noStrike">
                          <a:solidFill>
                            <a:srgbClr val="000000"/>
                          </a:solidFill>
                          <a:effectLst/>
                          <a:latin typeface="Arial" panose="020B0604020202020204" pitchFamily="34" charset="0"/>
                        </a:rPr>
                        <a:t>Electricité</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El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1694560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402</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1262430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270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-432130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-132</a:t>
                      </a:r>
                    </a:p>
                  </a:txBody>
                  <a:tcPr marL="984" marR="984" marT="984" marB="0" anchor="b">
                    <a:lnL>
                      <a:noFill/>
                    </a:lnL>
                    <a:lnR>
                      <a:noFill/>
                    </a:lnR>
                    <a:lnT>
                      <a:noFill/>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925097300"/>
                  </a:ext>
                </a:extLst>
              </a:tr>
              <a:tr h="103957">
                <a:tc>
                  <a:txBody>
                    <a:bodyPr/>
                    <a:lstStyle/>
                    <a:p>
                      <a:pPr algn="ctr"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Fourniture matériel bureau</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FB</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2165300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514</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2679800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574</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514500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60</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4012590947"/>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BUREAUTIQUE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9834516</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2335</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9733568</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2084</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7030A0"/>
                          </a:solidFill>
                          <a:effectLst/>
                          <a:latin typeface="Calibri" panose="020F0502020204030204" pitchFamily="34" charset="0"/>
                        </a:rPr>
                        <a:t>-100948</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-251</a:t>
                      </a:r>
                    </a:p>
                  </a:txBody>
                  <a:tcPr marL="984" marR="984" marT="984" marB="0" anchor="b">
                    <a:lnL>
                      <a:noFill/>
                    </a:lnL>
                    <a:lnR>
                      <a:noFill/>
                    </a:lnR>
                    <a:lnT>
                      <a:noFill/>
                    </a:lnT>
                    <a:lnB>
                      <a:noFill/>
                    </a:lnB>
                    <a:solidFill>
                      <a:srgbClr val="00B0F0"/>
                    </a:solidFill>
                  </a:tcPr>
                </a:tc>
                <a:tc>
                  <a:txBody>
                    <a:bodyPr/>
                    <a:lstStyle/>
                    <a:p>
                      <a:pPr algn="l" fontAlgn="b"/>
                      <a:r>
                        <a:rPr lang="fr-FR" sz="5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3603514840"/>
                  </a:ext>
                </a:extLst>
              </a:tr>
              <a:tr h="103957">
                <a:tc>
                  <a:txBody>
                    <a:bodyPr/>
                    <a:lstStyle/>
                    <a:p>
                      <a:pPr algn="ctr" fontAlgn="b"/>
                      <a:r>
                        <a:rPr lang="fr-FR" sz="400" b="1" i="1" u="none" strike="noStrike">
                          <a:solidFill>
                            <a:srgbClr val="FF0000"/>
                          </a:solidFill>
                          <a:effectLst/>
                          <a:latin typeface="Arial" panose="020B0604020202020204" pitchFamily="34" charset="0"/>
                        </a:rPr>
                        <a:t>C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400" b="0" i="0" u="none" strike="noStrike">
                          <a:solidFill>
                            <a:srgbClr val="FF0000"/>
                          </a:solidFill>
                          <a:effectLst/>
                          <a:latin typeface="Arial" panose="020B0604020202020204" pitchFamily="34" charset="0"/>
                        </a:rPr>
                        <a:t>Cadeaux aux filleuls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FF0000"/>
                          </a:solidFill>
                          <a:effectLst/>
                          <a:latin typeface="Arial" panose="020B0604020202020204" pitchFamily="34" charset="0"/>
                        </a:rPr>
                        <a:t>k</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61725450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14658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78955300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16907</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17229850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2249</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966230894"/>
                  </a:ext>
                </a:extLst>
              </a:tr>
              <a:tr h="103957">
                <a:tc>
                  <a:txBody>
                    <a:bodyPr/>
                    <a:lstStyle/>
                    <a:p>
                      <a:pPr algn="ctr" fontAlgn="b"/>
                      <a:r>
                        <a:rPr lang="fr-FR" sz="400" b="1" i="1" u="none" strike="noStrike">
                          <a:solidFill>
                            <a:srgbClr val="FF0000"/>
                          </a:solidFill>
                          <a:effectLst/>
                          <a:latin typeface="Arial" panose="020B0604020202020204" pitchFamily="34" charset="0"/>
                        </a:rPr>
                        <a:t>cadeaux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FF0000"/>
                          </a:solidFill>
                          <a:effectLst/>
                          <a:latin typeface="Arial" panose="020B0604020202020204" pitchFamily="34" charset="0"/>
                        </a:rPr>
                        <a:t>projets préfinancés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FF0000"/>
                          </a:solidFill>
                          <a:effectLst/>
                          <a:latin typeface="Arial" panose="020B0604020202020204" pitchFamily="34" charset="0"/>
                        </a:rPr>
                        <a:t>pro</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3440000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817</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2646300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567</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-793700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-250</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888042144"/>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65165450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15475</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81601600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17474</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16436150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1999</a:t>
                      </a:r>
                    </a:p>
                  </a:txBody>
                  <a:tcPr marL="984" marR="984" marT="984" marB="0" anchor="b">
                    <a:lnL>
                      <a:noFill/>
                    </a:lnL>
                    <a:lnR>
                      <a:noFill/>
                    </a:lnR>
                    <a:lnT>
                      <a:noFill/>
                    </a:lnT>
                    <a:lnB>
                      <a:noFill/>
                    </a:lnB>
                    <a:solidFill>
                      <a:srgbClr val="92D050"/>
                    </a:solidFill>
                  </a:tcPr>
                </a:tc>
                <a:tc>
                  <a:txBody>
                    <a:bodyPr/>
                    <a:lstStyle/>
                    <a:p>
                      <a:pPr algn="l" fontAlgn="b"/>
                      <a:r>
                        <a:rPr lang="fr-FR" sz="500" b="0" i="0" u="none" strike="noStrike">
                          <a:solidFill>
                            <a:srgbClr val="FF0000"/>
                          </a:solidFill>
                          <a:effectLst/>
                          <a:latin typeface="Calibri" panose="020F0502020204030204" pitchFamily="34" charset="0"/>
                        </a:rPr>
                        <a:t>plus de cadeaux</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1233973972"/>
                  </a:ext>
                </a:extLst>
              </a:tr>
              <a:tr h="158334">
                <a:tc>
                  <a:txBody>
                    <a:bodyPr/>
                    <a:lstStyle/>
                    <a:p>
                      <a:pPr algn="ctr" fontAlgn="b"/>
                      <a:r>
                        <a:rPr lang="fr-FR" sz="400" b="1" i="0" u="none" strike="noStrike">
                          <a:solidFill>
                            <a:srgbClr val="000000"/>
                          </a:solidFill>
                          <a:effectLst/>
                          <a:latin typeface="Arial" panose="020B0604020202020204" pitchFamily="34" charset="0"/>
                        </a:rPr>
                        <a:t>CS Comptes spéciaux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dépenses globales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Sophia</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7317100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1738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9384300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2009</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2067200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272</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2275111196"/>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SOPHIA</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7317100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1738</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9384300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2009</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2067200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272</a:t>
                      </a:r>
                    </a:p>
                  </a:txBody>
                  <a:tcPr marL="984" marR="984" marT="984" marB="0" anchor="b">
                    <a:lnL>
                      <a:noFill/>
                    </a:lnL>
                    <a:lnR>
                      <a:noFill/>
                    </a:lnR>
                    <a:lnT>
                      <a:noFill/>
                    </a:lnT>
                    <a:lnB>
                      <a:noFill/>
                    </a:lnB>
                    <a:solidFill>
                      <a:srgbClr val="FF0000"/>
                    </a:solidFill>
                  </a:tcPr>
                </a:tc>
                <a:tc>
                  <a:txBody>
                    <a:bodyPr/>
                    <a:lstStyle/>
                    <a:p>
                      <a:pPr algn="l" fontAlgn="b"/>
                      <a:r>
                        <a:rPr lang="fr-FR" sz="5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256809285"/>
                  </a:ext>
                </a:extLst>
              </a:tr>
              <a:tr h="103957">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400" b="0" i="0" u="none" strike="noStrike">
                          <a:solidFill>
                            <a:srgbClr val="000000"/>
                          </a:solidFill>
                          <a:effectLst/>
                          <a:latin typeface="Arial" panose="020B0604020202020204" pitchFamily="34" charset="0"/>
                        </a:rPr>
                        <a:t>Actions extérieures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400" b="0" i="0" u="none" strike="noStrike">
                          <a:solidFill>
                            <a:srgbClr val="000000"/>
                          </a:solidFill>
                          <a:effectLst/>
                          <a:latin typeface="Arial" panose="020B0604020202020204" pitchFamily="34" charset="0"/>
                        </a:rPr>
                        <a:t>EXT</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Calibri" panose="020F0502020204030204" pitchFamily="34" charset="0"/>
                        </a:rPr>
                        <a:t>4300000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1021</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0</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-1021</a:t>
                      </a:r>
                    </a:p>
                  </a:txBody>
                  <a:tcPr marL="984" marR="984" marT="984" marB="0" anchor="b">
                    <a:lnL>
                      <a:noFill/>
                    </a:lnL>
                    <a:lnR>
                      <a:noFill/>
                    </a:lnR>
                    <a:lnT>
                      <a:noFill/>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60726570"/>
                  </a:ext>
                </a:extLst>
              </a:tr>
              <a:tr h="103957">
                <a:tc>
                  <a:txBody>
                    <a:bodyPr/>
                    <a:lstStyle/>
                    <a:p>
                      <a:pPr algn="ctr" fontAlgn="b"/>
                      <a:r>
                        <a:rPr lang="fr-FR" sz="400" b="1" i="0" u="none" strike="noStrike">
                          <a:solidFill>
                            <a:srgbClr val="000000"/>
                          </a:solidFill>
                          <a:effectLst/>
                          <a:latin typeface="Arial" panose="020B0604020202020204" pitchFamily="34" charset="0"/>
                        </a:rPr>
                        <a:t>D Divers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Transport déplacements, divers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400" b="0" i="0" u="none" strike="noStrike">
                          <a:solidFill>
                            <a:srgbClr val="000000"/>
                          </a:solidFill>
                          <a:effectLst/>
                          <a:latin typeface="Calibri" panose="020F0502020204030204" pitchFamily="34" charset="0"/>
                        </a:rPr>
                        <a:t>Td</a:t>
                      </a:r>
                    </a:p>
                  </a:txBody>
                  <a:tcPr marL="984" marR="984" marT="9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902900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214</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1910500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409</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1007600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195</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1320248523"/>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Actions extérieures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5202900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1236</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1910500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409</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7030A0"/>
                          </a:solidFill>
                          <a:effectLst/>
                          <a:latin typeface="Calibri" panose="020F0502020204030204" pitchFamily="34" charset="0"/>
                        </a:rPr>
                        <a:t>-3292400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-826</a:t>
                      </a:r>
                    </a:p>
                  </a:txBody>
                  <a:tcPr marL="984" marR="984" marT="984" marB="0" anchor="b">
                    <a:lnL>
                      <a:noFill/>
                    </a:lnL>
                    <a:lnR>
                      <a:noFill/>
                    </a:lnR>
                    <a:lnT>
                      <a:noFill/>
                    </a:lnT>
                    <a:lnB>
                      <a:noFill/>
                    </a:lnB>
                    <a:solidFill>
                      <a:srgbClr val="00B0F0"/>
                    </a:solidFill>
                  </a:tcPr>
                </a:tc>
                <a:tc>
                  <a:txBody>
                    <a:bodyPr/>
                    <a:lstStyle/>
                    <a:p>
                      <a:pPr algn="l" fontAlgn="b"/>
                      <a:r>
                        <a:rPr lang="fr-FR" sz="500" b="0" i="0" u="none" strike="noStrike">
                          <a:solidFill>
                            <a:srgbClr val="000000"/>
                          </a:solidFill>
                          <a:effectLst/>
                          <a:latin typeface="Calibri" panose="020F0502020204030204" pitchFamily="34" charset="0"/>
                        </a:rPr>
                        <a:t>pas de take out Kere</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3216715062"/>
                  </a:ext>
                </a:extLst>
              </a:tr>
              <a:tr h="103957">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Ecolages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Ec</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5383700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1278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4402000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943</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-981700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-336</a:t>
                      </a:r>
                    </a:p>
                  </a:txBody>
                  <a:tcPr marL="984" marR="984" marT="984" marB="0" anchor="b">
                    <a:lnL>
                      <a:noFill/>
                    </a:lnL>
                    <a:lnR>
                      <a:noFill/>
                    </a:lnR>
                    <a:lnT>
                      <a:noFill/>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811683448"/>
                  </a:ext>
                </a:extLst>
              </a:tr>
              <a:tr h="103957">
                <a:tc>
                  <a:txBody>
                    <a:bodyPr/>
                    <a:lstStyle/>
                    <a:p>
                      <a:pPr algn="ctr" fontAlgn="b"/>
                      <a:r>
                        <a:rPr lang="fr-FR" sz="400" b="1" i="0" u="none" strike="noStrike">
                          <a:solidFill>
                            <a:srgbClr val="000000"/>
                          </a:solidFill>
                          <a:effectLst/>
                          <a:latin typeface="Arial1"/>
                        </a:rPr>
                        <a:t>E</a:t>
                      </a:r>
                    </a:p>
                  </a:txBody>
                  <a:tcPr marL="984" marR="984" marT="98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400" b="0" i="0" u="none" strike="noStrike">
                          <a:solidFill>
                            <a:srgbClr val="000000"/>
                          </a:solidFill>
                          <a:effectLst/>
                          <a:latin typeface="Arial" panose="020B0604020202020204" pitchFamily="34" charset="0"/>
                        </a:rPr>
                        <a:t>Etudiants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Etu</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57036200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13545</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74634700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15982</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17598500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2437</a:t>
                      </a:r>
                    </a:p>
                  </a:txBody>
                  <a:tcPr marL="984" marR="984" marT="984" marB="0" anchor="b">
                    <a:lnL>
                      <a:noFill/>
                    </a:lnL>
                    <a:lnR>
                      <a:noFill/>
                    </a:lnR>
                    <a:lnT>
                      <a:noFill/>
                    </a:lnT>
                    <a:lnB>
                      <a:noFill/>
                    </a:lnB>
                    <a:solidFill>
                      <a:srgbClr val="FF000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1578664994"/>
                  </a:ext>
                </a:extLst>
              </a:tr>
              <a:tr h="103957">
                <a:tc>
                  <a:txBody>
                    <a:bodyPr/>
                    <a:lstStyle/>
                    <a:p>
                      <a:pPr algn="ctr" fontAlgn="b"/>
                      <a:r>
                        <a:rPr lang="fr-FR" sz="400" b="1" i="1" u="none" strike="noStrike">
                          <a:solidFill>
                            <a:srgbClr val="000000"/>
                          </a:solidFill>
                          <a:effectLst/>
                          <a:latin typeface="Arial" panose="020B0604020202020204" pitchFamily="34" charset="0"/>
                        </a:rPr>
                        <a:t>Education</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400" b="0" i="0" u="none" strike="noStrike">
                          <a:solidFill>
                            <a:srgbClr val="000000"/>
                          </a:solidFill>
                          <a:effectLst/>
                          <a:latin typeface="Arial" panose="020B0604020202020204" pitchFamily="34" charset="0"/>
                        </a:rPr>
                        <a:t>Fournitures scolaires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Calibri" panose="020F0502020204030204" pitchFamily="34" charset="0"/>
                        </a:rPr>
                        <a:t>Fs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522500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124</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720000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154</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197500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30</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599128395"/>
                  </a:ext>
                </a:extLst>
              </a:tr>
              <a:tr h="103957">
                <a:tc>
                  <a:txBody>
                    <a:bodyPr/>
                    <a:lstStyle/>
                    <a:p>
                      <a:pPr algn="ctr"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Prime de rentrée scolaire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Calibri" panose="020F0502020204030204" pitchFamily="34" charset="0"/>
                        </a:rPr>
                        <a:t>Prs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12795000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3038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12390000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2653</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-405000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-385</a:t>
                      </a:r>
                    </a:p>
                  </a:txBody>
                  <a:tcPr marL="984" marR="984" marT="984" marB="0" anchor="b">
                    <a:lnL>
                      <a:noFill/>
                    </a:lnL>
                    <a:lnR>
                      <a:noFill/>
                    </a:lnR>
                    <a:lnT>
                      <a:noFill/>
                    </a:lnT>
                    <a:lnB>
                      <a:noFill/>
                    </a:lnB>
                    <a:solidFill>
                      <a:srgbClr val="00B0F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759627553"/>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EDUCATION</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75737400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17986</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92146700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19732</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16409300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1746</a:t>
                      </a:r>
                    </a:p>
                  </a:txBody>
                  <a:tcPr marL="984" marR="984" marT="984" marB="0" anchor="b">
                    <a:lnL>
                      <a:noFill/>
                    </a:lnL>
                    <a:lnR>
                      <a:noFill/>
                    </a:lnR>
                    <a:lnT>
                      <a:noFill/>
                    </a:lnT>
                    <a:lnB>
                      <a:noFill/>
                    </a:lnB>
                    <a:solidFill>
                      <a:srgbClr val="FF0000"/>
                    </a:solidFill>
                  </a:tcPr>
                </a:tc>
                <a:tc>
                  <a:txBody>
                    <a:bodyPr/>
                    <a:lstStyle/>
                    <a:p>
                      <a:pPr algn="l" fontAlgn="b"/>
                      <a:r>
                        <a:rPr lang="fr-FR" sz="500" b="0" i="0" u="none" strike="noStrike">
                          <a:solidFill>
                            <a:srgbClr val="FF0000"/>
                          </a:solidFill>
                          <a:effectLst/>
                          <a:latin typeface="Calibri" panose="020F0502020204030204" pitchFamily="34" charset="0"/>
                        </a:rPr>
                        <a:t>étudiants toujours plus nombreux</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1025128192"/>
                  </a:ext>
                </a:extLst>
              </a:tr>
              <a:tr h="103957">
                <a:tc>
                  <a:txBody>
                    <a:bodyPr/>
                    <a:lstStyle/>
                    <a:p>
                      <a:pPr algn="ctr" fontAlgn="b"/>
                      <a:r>
                        <a:rPr lang="fr-FR" sz="400" b="1" i="1" u="none" strike="noStrike">
                          <a:solidFill>
                            <a:srgbClr val="000000"/>
                          </a:solidFill>
                          <a:effectLst/>
                          <a:latin typeface="Arial" panose="020B0604020202020204" pitchFamily="34" charset="0"/>
                        </a:rPr>
                        <a:t>FSE Foy Soc Ed</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Activités, sorties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Calibri" panose="020F0502020204030204" pitchFamily="34" charset="0"/>
                        </a:rPr>
                        <a:t>Ac</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499500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119</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2723500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583</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2224000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465</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2208311465"/>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499500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119</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2723500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583</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2224000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465</a:t>
                      </a:r>
                    </a:p>
                  </a:txBody>
                  <a:tcPr marL="984" marR="984" marT="984" marB="0" anchor="b">
                    <a:lnL>
                      <a:noFill/>
                    </a:lnL>
                    <a:lnR>
                      <a:noFill/>
                    </a:lnR>
                    <a:lnT>
                      <a:noFill/>
                    </a:lnT>
                    <a:lnB>
                      <a:noFill/>
                    </a:lnB>
                    <a:solidFill>
                      <a:srgbClr val="FF0000"/>
                    </a:solidFill>
                  </a:tcPr>
                </a:tc>
                <a:tc>
                  <a:txBody>
                    <a:bodyPr/>
                    <a:lstStyle/>
                    <a:p>
                      <a:pPr algn="l" fontAlgn="b"/>
                      <a:r>
                        <a:rPr lang="fr-FR" sz="500" b="0" i="0" u="none" strike="noStrike">
                          <a:solidFill>
                            <a:srgbClr val="000000"/>
                          </a:solidFill>
                          <a:effectLst/>
                          <a:latin typeface="Calibri" panose="020F0502020204030204" pitchFamily="34" charset="0"/>
                        </a:rPr>
                        <a:t>fournitures arts plastiques</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271524128"/>
                  </a:ext>
                </a:extLst>
              </a:tr>
              <a:tr h="158334">
                <a:tc>
                  <a:txBody>
                    <a:bodyPr/>
                    <a:lstStyle/>
                    <a:p>
                      <a:pPr algn="ctr" fontAlgn="b"/>
                      <a:r>
                        <a:rPr lang="fr-FR" sz="400" b="1" i="0" u="none" strike="noStrike">
                          <a:solidFill>
                            <a:srgbClr val="000000"/>
                          </a:solidFill>
                          <a:effectLst/>
                          <a:latin typeface="Arial" panose="020B0604020202020204" pitchFamily="34" charset="0"/>
                        </a:rPr>
                        <a:t>S   Santé</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Médicaments, frais médicaux, missions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Calibri" panose="020F0502020204030204" pitchFamily="34" charset="0"/>
                        </a:rPr>
                        <a:t>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3505600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832</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6131500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1313</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2625900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480</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1917980085"/>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SANTE</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3505600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832</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6131500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1313</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2625900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480</a:t>
                      </a:r>
                    </a:p>
                  </a:txBody>
                  <a:tcPr marL="984" marR="984" marT="984" marB="0" anchor="b">
                    <a:lnL>
                      <a:noFill/>
                    </a:lnL>
                    <a:lnR>
                      <a:noFill/>
                    </a:lnR>
                    <a:lnT>
                      <a:noFill/>
                    </a:lnT>
                    <a:lnB>
                      <a:noFill/>
                    </a:lnB>
                    <a:solidFill>
                      <a:srgbClr val="FF0000"/>
                    </a:solidFill>
                  </a:tcPr>
                </a:tc>
                <a:tc>
                  <a:txBody>
                    <a:bodyPr/>
                    <a:lstStyle/>
                    <a:p>
                      <a:pPr algn="l" fontAlgn="b"/>
                      <a:r>
                        <a:rPr lang="fr-FR" sz="5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3656440207"/>
                  </a:ext>
                </a:extLst>
              </a:tr>
              <a:tr h="103957">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fr-FR" sz="400" b="0" i="0" u="none" strike="noStrike">
                          <a:solidFill>
                            <a:srgbClr val="000000"/>
                          </a:solidFill>
                          <a:effectLst/>
                          <a:latin typeface="Arial" panose="020B0604020202020204" pitchFamily="34" charset="0"/>
                        </a:rPr>
                        <a:t>Charges sociales personnel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Ch</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5066372</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1203</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7325005</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1569</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2258633</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365</a:t>
                      </a:r>
                    </a:p>
                  </a:txBody>
                  <a:tcPr marL="984" marR="984" marT="984" marB="0" anchor="b">
                    <a:lnL>
                      <a:noFill/>
                    </a:lnL>
                    <a:lnR>
                      <a:noFill/>
                    </a:lnR>
                    <a:lnT>
                      <a:noFill/>
                    </a:lnT>
                    <a:lnB>
                      <a:noFill/>
                    </a:lnB>
                    <a:solidFill>
                      <a:srgbClr val="FF0000"/>
                    </a:solidFill>
                  </a:tcPr>
                </a:tc>
                <a:tc>
                  <a:txBody>
                    <a:bodyPr/>
                    <a:lstStyle/>
                    <a:p>
                      <a:pPr algn="l" fontAlgn="b"/>
                      <a:endParaRPr lang="fr-FR" sz="500" b="0" i="0" u="none" strike="noStrike">
                        <a:solidFill>
                          <a:srgbClr val="FF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54213160"/>
                  </a:ext>
                </a:extLst>
              </a:tr>
              <a:tr h="103957">
                <a:tc>
                  <a:txBody>
                    <a:bodyPr/>
                    <a:lstStyle/>
                    <a:p>
                      <a:pPr algn="ctr" fontAlgn="b"/>
                      <a:r>
                        <a:rPr lang="fr-FR" sz="400" b="1" i="0" u="none" strike="noStrike">
                          <a:solidFill>
                            <a:srgbClr val="000000"/>
                          </a:solidFill>
                          <a:effectLst/>
                          <a:latin typeface="Arial" panose="020B0604020202020204" pitchFamily="34" charset="0"/>
                        </a:rPr>
                        <a:t>Sci</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400" b="0" i="0" u="none" strike="noStrike">
                          <a:solidFill>
                            <a:srgbClr val="000000"/>
                          </a:solidFill>
                          <a:effectLst/>
                          <a:latin typeface="Arial" panose="020B0604020202020204" pitchFamily="34" charset="0"/>
                        </a:rPr>
                        <a:t>Indemnités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Ind</a:t>
                      </a:r>
                    </a:p>
                  </a:txBody>
                  <a:tcPr marL="984" marR="984" marT="9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9458200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2246</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11436000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2449</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1977800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203</a:t>
                      </a:r>
                    </a:p>
                  </a:txBody>
                  <a:tcPr marL="984" marR="984" marT="984" marB="0" anchor="b">
                    <a:lnL>
                      <a:noFill/>
                    </a:lnL>
                    <a:lnR>
                      <a:noFill/>
                    </a:lnR>
                    <a:lnT>
                      <a:noFill/>
                    </a:lnT>
                    <a:lnB>
                      <a:noFill/>
                    </a:lnB>
                    <a:solidFill>
                      <a:srgbClr val="FF0000"/>
                    </a:solidFill>
                  </a:tcPr>
                </a:tc>
                <a:tc>
                  <a:txBody>
                    <a:bodyPr/>
                    <a:lstStyle/>
                    <a:p>
                      <a:pPr algn="l" fontAlgn="b"/>
                      <a:r>
                        <a:rPr lang="fr-FR" sz="500" b="0" i="0" u="none" strike="noStrike">
                          <a:solidFill>
                            <a:srgbClr val="FF0000"/>
                          </a:solidFill>
                          <a:effectLst/>
                          <a:latin typeface="Calibri" panose="020F0502020204030204" pitchFamily="34" charset="0"/>
                        </a:rPr>
                        <a:t>plus d'indemnités</a:t>
                      </a: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1942204969"/>
                  </a:ext>
                </a:extLst>
              </a:tr>
              <a:tr h="103957">
                <a:tc>
                  <a:txBody>
                    <a:bodyPr/>
                    <a:lstStyle/>
                    <a:p>
                      <a:pPr algn="ctr" fontAlgn="b"/>
                      <a:r>
                        <a:rPr lang="fr-FR" sz="400" b="1" i="1" u="none" strike="noStrike">
                          <a:solidFill>
                            <a:srgbClr val="000000"/>
                          </a:solidFill>
                          <a:effectLst/>
                          <a:latin typeface="Arial" panose="020B0604020202020204" pitchFamily="34" charset="0"/>
                        </a:rPr>
                        <a:t>Salaires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400" b="0" i="0" u="none" strike="noStrike">
                          <a:solidFill>
                            <a:srgbClr val="FF0000"/>
                          </a:solidFill>
                          <a:effectLst/>
                          <a:latin typeface="Arial" panose="020B0604020202020204" pitchFamily="34" charset="0"/>
                        </a:rPr>
                        <a:t>Prêts accordés au personnel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FF0000"/>
                          </a:solidFill>
                          <a:effectLst/>
                          <a:latin typeface="Arial" panose="020B0604020202020204" pitchFamily="34" charset="0"/>
                        </a:rPr>
                        <a:t>P</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3959000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940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6200000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1328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2241000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387</a:t>
                      </a:r>
                    </a:p>
                  </a:txBody>
                  <a:tcPr marL="984" marR="984" marT="984" marB="0" anchor="b">
                    <a:lnL>
                      <a:noFill/>
                    </a:lnL>
                    <a:lnR>
                      <a:noFill/>
                    </a:lnR>
                    <a:lnT>
                      <a:noFill/>
                    </a:lnT>
                    <a:lnB>
                      <a:noFill/>
                    </a:lnB>
                    <a:solidFill>
                      <a:srgbClr val="FF000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790260596"/>
                  </a:ext>
                </a:extLst>
              </a:tr>
              <a:tr h="103957">
                <a:tc>
                  <a:txBody>
                    <a:bodyPr/>
                    <a:lstStyle/>
                    <a:p>
                      <a:pPr algn="ctr"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Salaires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Calibri" panose="020F0502020204030204" pitchFamily="34" charset="0"/>
                        </a:rPr>
                        <a:t>Sal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26521857</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6298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26150786</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5600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-371071</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-698</a:t>
                      </a:r>
                    </a:p>
                  </a:txBody>
                  <a:tcPr marL="984" marR="984" marT="984" marB="0" anchor="b">
                    <a:lnL>
                      <a:noFill/>
                    </a:lnL>
                    <a:lnR>
                      <a:noFill/>
                    </a:lnR>
                    <a:lnT>
                      <a:noFill/>
                    </a:lnT>
                    <a:lnB>
                      <a:noFill/>
                    </a:lnB>
                    <a:solidFill>
                      <a:srgbClr val="00B0F0"/>
                    </a:solidFill>
                  </a:tcPr>
                </a:tc>
                <a:tc>
                  <a:txBody>
                    <a:bodyPr/>
                    <a:lstStyle/>
                    <a:p>
                      <a:pPr algn="l" fontAlgn="b"/>
                      <a:r>
                        <a:rPr lang="fr-FR" sz="500" b="0" i="0" u="none" strike="noStrike">
                          <a:solidFill>
                            <a:srgbClr val="000000"/>
                          </a:solidFill>
                          <a:effectLst/>
                          <a:latin typeface="Calibri" panose="020F0502020204030204" pitchFamily="34" charset="0"/>
                        </a:rPr>
                        <a:t>moins de salaires</a:t>
                      </a: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219136692"/>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0" i="1" u="none" strike="noStrike">
                          <a:solidFill>
                            <a:srgbClr val="000000"/>
                          </a:solidFill>
                          <a:effectLst/>
                          <a:latin typeface="Arial" panose="020B0604020202020204" pitchFamily="34" charset="0"/>
                        </a:rPr>
                        <a:t>SALAIRES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45005429</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10688</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51111791</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10945</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6106362</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257</a:t>
                      </a:r>
                    </a:p>
                  </a:txBody>
                  <a:tcPr marL="984" marR="984" marT="984" marB="0" anchor="b">
                    <a:lnL>
                      <a:noFill/>
                    </a:lnL>
                    <a:lnR>
                      <a:noFill/>
                    </a:lnR>
                    <a:lnT>
                      <a:noFill/>
                    </a:lnT>
                    <a:lnB>
                      <a:noFill/>
                    </a:lnB>
                    <a:solidFill>
                      <a:srgbClr val="FF0000"/>
                    </a:solidFill>
                  </a:tcPr>
                </a:tc>
                <a:tc>
                  <a:txBody>
                    <a:bodyPr/>
                    <a:lstStyle/>
                    <a:p>
                      <a:pPr algn="l" fontAlgn="b"/>
                      <a:r>
                        <a:rPr lang="fr-FR" sz="5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3976178335"/>
                  </a:ext>
                </a:extLst>
              </a:tr>
              <a:tr h="103957">
                <a:tc>
                  <a:txBody>
                    <a:bodyPr/>
                    <a:lstStyle/>
                    <a:p>
                      <a:pPr algn="ctr" fontAlgn="b"/>
                      <a:r>
                        <a:rPr lang="fr-FR" sz="400" b="1" i="0" u="none" strike="noStrike">
                          <a:solidFill>
                            <a:srgbClr val="000000"/>
                          </a:solidFill>
                          <a:effectLst/>
                          <a:latin typeface="Arial" panose="020B0604020202020204" pitchFamily="34" charset="0"/>
                        </a:rPr>
                        <a:t>Tx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400" b="0" i="0" u="none" strike="noStrike">
                          <a:solidFill>
                            <a:srgbClr val="000000"/>
                          </a:solidFill>
                          <a:effectLst/>
                          <a:latin typeface="Arial" panose="020B0604020202020204" pitchFamily="34" charset="0"/>
                        </a:rPr>
                        <a:t>Main d'œuvre Travaux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Mo</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500" b="0" i="0" u="none" strike="noStrike">
                          <a:solidFill>
                            <a:srgbClr val="000000"/>
                          </a:solidFill>
                          <a:effectLst/>
                          <a:latin typeface="Calibri" panose="020F0502020204030204" pitchFamily="34" charset="0"/>
                        </a:rPr>
                        <a:t>1295000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308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1509000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323</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214000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16</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358630405"/>
                  </a:ext>
                </a:extLst>
              </a:tr>
              <a:tr h="103957">
                <a:tc>
                  <a:txBody>
                    <a:bodyPr/>
                    <a:lstStyle/>
                    <a:p>
                      <a:pPr algn="ctr" fontAlgn="b"/>
                      <a:r>
                        <a:rPr lang="fr-FR" sz="400" b="1" i="1" u="none" strike="noStrike">
                          <a:solidFill>
                            <a:srgbClr val="000000"/>
                          </a:solidFill>
                          <a:effectLst/>
                          <a:latin typeface="Arial" panose="020B0604020202020204" pitchFamily="34" charset="0"/>
                        </a:rPr>
                        <a:t>Travaux</a:t>
                      </a:r>
                    </a:p>
                  </a:txBody>
                  <a:tcPr marL="984" marR="984" marT="98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400" b="0" i="0" u="none" strike="noStrike">
                          <a:solidFill>
                            <a:srgbClr val="000000"/>
                          </a:solidFill>
                          <a:effectLst/>
                          <a:latin typeface="Arial" panose="020B0604020202020204" pitchFamily="34" charset="0"/>
                        </a:rPr>
                        <a:t>Matériaux travaux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400" b="0" i="0" u="none" strike="noStrike">
                          <a:solidFill>
                            <a:srgbClr val="000000"/>
                          </a:solidFill>
                          <a:effectLst/>
                          <a:latin typeface="Arial" panose="020B0604020202020204" pitchFamily="34" charset="0"/>
                        </a:rPr>
                        <a:t>Mt</a:t>
                      </a:r>
                    </a:p>
                  </a:txBody>
                  <a:tcPr marL="984" marR="984" marT="9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500" b="0" i="0" u="none" strike="noStrike">
                          <a:solidFill>
                            <a:srgbClr val="000000"/>
                          </a:solidFill>
                          <a:effectLst/>
                          <a:latin typeface="Calibri" panose="020F0502020204030204" pitchFamily="34" charset="0"/>
                        </a:rPr>
                        <a:t>6769700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1608</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40472800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8667</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33703100</a:t>
                      </a: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7059</a:t>
                      </a:r>
                    </a:p>
                  </a:txBody>
                  <a:tcPr marL="984" marR="984" marT="984" marB="0" anchor="b">
                    <a:lnL>
                      <a:noFill/>
                    </a:lnL>
                    <a:lnR>
                      <a:noFill/>
                    </a:lnR>
                    <a:lnT>
                      <a:noFill/>
                    </a:lnT>
                    <a:lnB>
                      <a:noFill/>
                    </a:lnB>
                    <a:solidFill>
                      <a:srgbClr val="FF000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1576395804"/>
                  </a:ext>
                </a:extLst>
              </a:tr>
              <a:tr h="103957">
                <a:tc>
                  <a:txBody>
                    <a:bodyPr/>
                    <a:lstStyle/>
                    <a:p>
                      <a:pPr algn="ctr" fontAlgn="b"/>
                      <a:r>
                        <a:rPr lang="fr-FR" sz="400" b="1" i="1" u="none" strike="noStrike">
                          <a:solidFill>
                            <a:srgbClr val="000000"/>
                          </a:solidFill>
                          <a:effectLst/>
                          <a:latin typeface="Arial" panose="020B0604020202020204" pitchFamily="34" charset="0"/>
                        </a:rPr>
                        <a:t>sous Total</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TRAVAUX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fr-FR" sz="400" b="1" i="1"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8064700</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1915</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41981800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8990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FF0000"/>
                          </a:solidFill>
                          <a:effectLst/>
                          <a:latin typeface="Calibri" panose="020F0502020204030204" pitchFamily="34" charset="0"/>
                        </a:rPr>
                        <a:t>33917100</a:t>
                      </a:r>
                    </a:p>
                  </a:txBody>
                  <a:tcPr marL="984" marR="984" marT="984" marB="0" anchor="b">
                    <a:lnL>
                      <a:noFill/>
                    </a:lnL>
                    <a:lnR>
                      <a:noFill/>
                    </a:lnR>
                    <a:lnT>
                      <a:noFill/>
                    </a:lnT>
                    <a:lnB>
                      <a:noFill/>
                    </a:lnB>
                    <a:solidFill>
                      <a:srgbClr val="92D050"/>
                    </a:solidFill>
                  </a:tcPr>
                </a:tc>
                <a:tc>
                  <a:txBody>
                    <a:bodyPr/>
                    <a:lstStyle/>
                    <a:p>
                      <a:pPr algn="r" fontAlgn="b"/>
                      <a:r>
                        <a:rPr lang="fr-FR" sz="500" b="0" i="0" u="none" strike="noStrike">
                          <a:solidFill>
                            <a:srgbClr val="000000"/>
                          </a:solidFill>
                          <a:effectLst/>
                          <a:latin typeface="Calibri" panose="020F0502020204030204" pitchFamily="34" charset="0"/>
                        </a:rPr>
                        <a:t>7075</a:t>
                      </a:r>
                    </a:p>
                  </a:txBody>
                  <a:tcPr marL="984" marR="984" marT="984" marB="0" anchor="b">
                    <a:lnL>
                      <a:noFill/>
                    </a:lnL>
                    <a:lnR>
                      <a:noFill/>
                    </a:lnR>
                    <a:lnT>
                      <a:noFill/>
                    </a:lnT>
                    <a:lnB>
                      <a:noFill/>
                    </a:lnB>
                    <a:solidFill>
                      <a:srgbClr val="FF0000"/>
                    </a:solidFill>
                  </a:tcPr>
                </a:tc>
                <a:tc>
                  <a:txBody>
                    <a:bodyPr/>
                    <a:lstStyle/>
                    <a:p>
                      <a:pPr algn="l" fontAlgn="b"/>
                      <a:r>
                        <a:rPr lang="fr-FR" sz="500" b="1" i="0" u="none" strike="noStrike">
                          <a:solidFill>
                            <a:srgbClr val="FF0000"/>
                          </a:solidFill>
                          <a:effectLst/>
                          <a:latin typeface="Calibri" panose="020F0502020204030204" pitchFamily="34" charset="0"/>
                        </a:rPr>
                        <a:t>rénovation de la cuisine</a:t>
                      </a:r>
                    </a:p>
                  </a:txBody>
                  <a:tcPr marL="984" marR="984" marT="984" marB="0" anchor="b">
                    <a:lnL>
                      <a:noFill/>
                    </a:lnL>
                    <a:lnR>
                      <a:noFill/>
                    </a:lnR>
                    <a:lnT>
                      <a:noFill/>
                    </a:lnT>
                    <a:lnB>
                      <a:noFill/>
                    </a:lnB>
                    <a:solidFill>
                      <a:srgbClr val="92D050"/>
                    </a:solidFill>
                  </a:tcPr>
                </a:tc>
                <a:tc>
                  <a:txBody>
                    <a:bodyPr/>
                    <a:lstStyle/>
                    <a:p>
                      <a:pPr algn="l" fontAlgn="b"/>
                      <a:r>
                        <a:rPr lang="fr-FR" sz="400" b="0"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92D050"/>
                    </a:solidFill>
                  </a:tcPr>
                </a:tc>
                <a:extLst>
                  <a:ext uri="{0D108BD9-81ED-4DB2-BD59-A6C34878D82A}">
                    <a16:rowId xmlns:a16="http://schemas.microsoft.com/office/drawing/2014/main" val="1104812869"/>
                  </a:ext>
                </a:extLst>
              </a:tr>
              <a:tr h="625007">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DEPENSES TOTALES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0" i="0" u="none" strike="noStrike">
                          <a:solidFill>
                            <a:srgbClr val="000000"/>
                          </a:solidFill>
                          <a:effectLst/>
                          <a:latin typeface="Calibri" panose="020F0502020204030204" pitchFamily="34" charset="0"/>
                        </a:rPr>
                        <a:t>343418585</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b"/>
                      <a:r>
                        <a:rPr lang="fr-FR" sz="500" b="0" i="0" u="none" strike="noStrike">
                          <a:solidFill>
                            <a:srgbClr val="000000"/>
                          </a:solidFill>
                          <a:effectLst/>
                          <a:latin typeface="Calibri" panose="020F0502020204030204" pitchFamily="34" charset="0"/>
                        </a:rPr>
                        <a:t>81553</a:t>
                      </a:r>
                    </a:p>
                  </a:txBody>
                  <a:tcPr marL="984" marR="984" marT="984" marB="0" anchor="b">
                    <a:lnL>
                      <a:noFill/>
                    </a:lnL>
                    <a:lnR>
                      <a:noFill/>
                    </a:lnR>
                    <a:lnT>
                      <a:noFill/>
                    </a:lnT>
                    <a:lnB>
                      <a:noFill/>
                    </a:lnB>
                    <a:solidFill>
                      <a:srgbClr val="FFFF00"/>
                    </a:solidFill>
                  </a:tcPr>
                </a:tc>
                <a:tc>
                  <a:txBody>
                    <a:bodyPr/>
                    <a:lstStyle/>
                    <a:p>
                      <a:pPr algn="r" fontAlgn="b"/>
                      <a:r>
                        <a:rPr lang="fr-FR" sz="500" b="0" i="0" u="none" strike="noStrike">
                          <a:solidFill>
                            <a:srgbClr val="000000"/>
                          </a:solidFill>
                          <a:effectLst/>
                          <a:latin typeface="Calibri" panose="020F0502020204030204" pitchFamily="34" charset="0"/>
                        </a:rPr>
                        <a:t>426022838</a:t>
                      </a:r>
                    </a:p>
                  </a:txBody>
                  <a:tcPr marL="984" marR="984" marT="984"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0" i="0" u="none" strike="noStrike">
                          <a:solidFill>
                            <a:srgbClr val="000000"/>
                          </a:solidFill>
                          <a:effectLst/>
                          <a:latin typeface="Calibri" panose="020F0502020204030204" pitchFamily="34" charset="0"/>
                        </a:rPr>
                        <a:t>91225</a:t>
                      </a:r>
                    </a:p>
                  </a:txBody>
                  <a:tcPr marL="984" marR="984" marT="984"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0" i="0" u="none" strike="noStrike">
                          <a:solidFill>
                            <a:srgbClr val="FF0000"/>
                          </a:solidFill>
                          <a:effectLst/>
                          <a:latin typeface="Calibri" panose="020F0502020204030204" pitchFamily="34" charset="0"/>
                        </a:rPr>
                        <a:t>82604253</a:t>
                      </a:r>
                    </a:p>
                  </a:txBody>
                  <a:tcPr marL="984" marR="984" marT="984" marB="0" anchor="b">
                    <a:lnL>
                      <a:noFill/>
                    </a:lnL>
                    <a:lnR>
                      <a:noFill/>
                    </a:lnR>
                    <a:lnT>
                      <a:noFill/>
                    </a:lnT>
                    <a:lnB>
                      <a:noFill/>
                    </a:lnB>
                    <a:solidFill>
                      <a:srgbClr val="FFFF00"/>
                    </a:solidFill>
                  </a:tcPr>
                </a:tc>
                <a:tc>
                  <a:txBody>
                    <a:bodyPr/>
                    <a:lstStyle/>
                    <a:p>
                      <a:pPr algn="r" fontAlgn="b"/>
                      <a:r>
                        <a:rPr lang="fr-FR" sz="500" b="0" i="0" u="none" strike="noStrike">
                          <a:solidFill>
                            <a:srgbClr val="000000"/>
                          </a:solidFill>
                          <a:effectLst/>
                          <a:latin typeface="Calibri" panose="020F0502020204030204" pitchFamily="34" charset="0"/>
                        </a:rPr>
                        <a:t>9673</a:t>
                      </a:r>
                    </a:p>
                  </a:txBody>
                  <a:tcPr marL="984" marR="984" marT="984" marB="0" anchor="b">
                    <a:lnL>
                      <a:noFill/>
                    </a:lnL>
                    <a:lnR>
                      <a:noFill/>
                    </a:lnR>
                    <a:lnT>
                      <a:noFill/>
                    </a:lnT>
                    <a:lnB>
                      <a:noFill/>
                    </a:lnB>
                    <a:solidFill>
                      <a:srgbClr val="FF0000"/>
                    </a:solidFill>
                  </a:tcPr>
                </a:tc>
                <a:tc>
                  <a:txBody>
                    <a:bodyPr/>
                    <a:lstStyle/>
                    <a:p>
                      <a:pPr algn="l" fontAlgn="b"/>
                      <a:r>
                        <a:rPr lang="fr-FR" sz="500" b="1" i="1" u="none" strike="noStrike">
                          <a:solidFill>
                            <a:srgbClr val="000000"/>
                          </a:solidFill>
                          <a:effectLst/>
                          <a:latin typeface="Calibri" panose="020F0502020204030204" pitchFamily="34" charset="0"/>
                        </a:rPr>
                        <a:t> La hausse des dépenses en euros (en rouge) est proche du montant des travaux mais c'est une somme en trompe l'œil car grâce au taux de change favorable et à la maitrise des dépenses on voit que plusieurs lignes budgétaires ( en bleu) ont baissé par rapport à l'an dernier</a:t>
                      </a: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1086278647"/>
                  </a:ext>
                </a:extLst>
              </a:tr>
              <a:tr h="103957">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fr-FR" sz="400" b="1" i="0" u="none" strike="noStrike">
                          <a:solidFill>
                            <a:srgbClr val="000000"/>
                          </a:solidFill>
                          <a:effectLst/>
                          <a:latin typeface="Arial" panose="020B0604020202020204" pitchFamily="34" charset="0"/>
                        </a:rPr>
                        <a:t>Dépenses hors cadeaux</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0" i="0" u="none" strike="noStrike">
                          <a:solidFill>
                            <a:srgbClr val="000000"/>
                          </a:solidFill>
                          <a:effectLst/>
                          <a:latin typeface="Calibri" panose="020F0502020204030204" pitchFamily="34" charset="0"/>
                        </a:rPr>
                        <a:t>278253135</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b"/>
                      <a:r>
                        <a:rPr lang="fr-FR" sz="500" b="1" i="0" u="none" strike="noStrike">
                          <a:solidFill>
                            <a:srgbClr val="000000"/>
                          </a:solidFill>
                          <a:effectLst/>
                          <a:latin typeface="Calibri" panose="020F0502020204030204" pitchFamily="34" charset="0"/>
                        </a:rPr>
                        <a:t>66078</a:t>
                      </a:r>
                    </a:p>
                  </a:txBody>
                  <a:tcPr marL="984" marR="984" marT="984" marB="0" anchor="b">
                    <a:lnL>
                      <a:noFill/>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r" fontAlgn="b"/>
                      <a:r>
                        <a:rPr lang="fr-FR" sz="500" b="0" i="0" u="none" strike="noStrike">
                          <a:solidFill>
                            <a:srgbClr val="000000"/>
                          </a:solidFill>
                          <a:effectLst/>
                          <a:latin typeface="Calibri" panose="020F0502020204030204" pitchFamily="34" charset="0"/>
                        </a:rPr>
                        <a:t>345666938</a:t>
                      </a:r>
                    </a:p>
                  </a:txBody>
                  <a:tcPr marL="984" marR="984" marT="984"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r" fontAlgn="b"/>
                      <a:r>
                        <a:rPr lang="fr-FR" sz="500" b="1" i="0" u="none" strike="noStrike">
                          <a:solidFill>
                            <a:srgbClr val="000000"/>
                          </a:solidFill>
                          <a:effectLst/>
                          <a:latin typeface="Calibri" panose="020F0502020204030204" pitchFamily="34" charset="0"/>
                        </a:rPr>
                        <a:t>74019</a:t>
                      </a:r>
                    </a:p>
                  </a:txBody>
                  <a:tcPr marL="984" marR="984" marT="984"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r" fontAlgn="b"/>
                      <a:r>
                        <a:rPr lang="fr-FR" sz="500" b="0" i="0" u="none" strike="noStrike">
                          <a:solidFill>
                            <a:srgbClr val="FF0000"/>
                          </a:solidFill>
                          <a:effectLst/>
                          <a:latin typeface="Calibri" panose="020F0502020204030204" pitchFamily="34" charset="0"/>
                        </a:rPr>
                        <a:t>67413803</a:t>
                      </a:r>
                    </a:p>
                  </a:txBody>
                  <a:tcPr marL="984" marR="984" marT="984" marB="0" anchor="b">
                    <a:lnL w="1270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b"/>
                      <a:r>
                        <a:rPr lang="fr-FR" sz="500" b="1" i="0" u="none" strike="noStrike">
                          <a:solidFill>
                            <a:srgbClr val="000000"/>
                          </a:solidFill>
                          <a:effectLst/>
                          <a:latin typeface="Calibri" panose="020F0502020204030204" pitchFamily="34" charset="0"/>
                        </a:rPr>
                        <a:t>7941</a:t>
                      </a:r>
                    </a:p>
                  </a:txBody>
                  <a:tcPr marL="984" marR="984" marT="984" marB="0" anchor="b">
                    <a:lnL>
                      <a:noFill/>
                    </a:lnL>
                    <a:lnR>
                      <a:noFill/>
                    </a:lnR>
                    <a:lnT>
                      <a:noFill/>
                    </a:lnT>
                    <a:lnB>
                      <a:noFill/>
                    </a:lnB>
                    <a:solidFill>
                      <a:srgbClr val="FF0000"/>
                    </a:solidFill>
                  </a:tcPr>
                </a:tc>
                <a:tc>
                  <a:txBody>
                    <a:bodyPr/>
                    <a:lstStyle/>
                    <a:p>
                      <a:pPr algn="l" fontAlgn="b"/>
                      <a:endParaRPr lang="fr-FR" sz="500" b="1" i="1"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4102228216"/>
                  </a:ext>
                </a:extLst>
              </a:tr>
              <a:tr h="197600">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500" b="0" i="0" u="none" strike="noStrike">
                          <a:solidFill>
                            <a:srgbClr val="000000"/>
                          </a:solidFill>
                          <a:effectLst/>
                          <a:latin typeface="Calibri" panose="020F0502020204030204" pitchFamily="34" charset="0"/>
                        </a:rPr>
                        <a:t> </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l" fontAlgn="b"/>
                      <a:r>
                        <a:rPr lang="fr-FR" sz="500" b="1" i="0" u="none" strike="noStrike">
                          <a:solidFill>
                            <a:srgbClr val="000000"/>
                          </a:solidFill>
                          <a:effectLst/>
                          <a:latin typeface="Calibri" panose="020F0502020204030204" pitchFamily="34" charset="0"/>
                        </a:rPr>
                        <a:t> </a:t>
                      </a:r>
                    </a:p>
                  </a:txBody>
                  <a:tcPr marL="984" marR="984" marT="984" marB="0" anchor="b">
                    <a:lnL>
                      <a:noFill/>
                    </a:lnL>
                    <a:lnR w="12700" cap="flat" cmpd="sng" algn="ctr">
                      <a:solidFill>
                        <a:srgbClr val="000000"/>
                      </a:solidFill>
                      <a:prstDash val="solid"/>
                      <a:round/>
                      <a:headEnd type="none" w="med" len="med"/>
                      <a:tailEnd type="none" w="med" len="med"/>
                    </a:lnR>
                    <a:lnT>
                      <a:noFill/>
                    </a:lnT>
                    <a:lnB>
                      <a:noFill/>
                    </a:lnB>
                    <a:solidFill>
                      <a:srgbClr val="FFFF00"/>
                    </a:solidFill>
                  </a:tcPr>
                </a:tc>
                <a:tc gridSpan="2">
                  <a:txBody>
                    <a:bodyPr/>
                    <a:lstStyle/>
                    <a:p>
                      <a:pPr algn="l" fontAlgn="b"/>
                      <a:r>
                        <a:rPr lang="fr-FR" sz="500" b="0" i="0" u="none" strike="noStrike">
                          <a:solidFill>
                            <a:srgbClr val="000000"/>
                          </a:solidFill>
                          <a:effectLst/>
                          <a:latin typeface="Calibri" panose="020F0502020204030204" pitchFamily="34" charset="0"/>
                        </a:rPr>
                        <a:t>proche du budget prévisionnel</a:t>
                      </a:r>
                    </a:p>
                  </a:txBody>
                  <a:tcPr marL="984" marR="984" marT="9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fr-FR" sz="500" b="1" i="0" u="none" strike="noStrike">
                          <a:solidFill>
                            <a:srgbClr val="000000"/>
                          </a:solidFill>
                          <a:effectLst/>
                          <a:latin typeface="Calibri" panose="020F0502020204030204" pitchFamily="34" charset="0"/>
                        </a:rPr>
                        <a:t> </a:t>
                      </a:r>
                    </a:p>
                  </a:txBody>
                  <a:tcPr marL="984" marR="984" marT="984" marB="0" anchor="b">
                    <a:lnL>
                      <a:noFill/>
                    </a:lnL>
                    <a:lnR>
                      <a:noFill/>
                    </a:lnR>
                    <a:lnT>
                      <a:noFill/>
                    </a:lnT>
                    <a:lnB>
                      <a:noFill/>
                    </a:lnB>
                    <a:solidFill>
                      <a:srgbClr val="FF0000"/>
                    </a:solidFill>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233734375"/>
                  </a:ext>
                </a:extLst>
              </a:tr>
              <a:tr h="103957">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l" fontAlgn="b"/>
                      <a:r>
                        <a:rPr lang="fr-FR" sz="500" b="0" i="0" u="none" strike="noStrike">
                          <a:solidFill>
                            <a:srgbClr val="000000"/>
                          </a:solidFill>
                          <a:effectLst/>
                          <a:latin typeface="Calibri" panose="020F0502020204030204" pitchFamily="34" charset="0"/>
                        </a:rPr>
                        <a:t>1 euro=4211</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l" fontAlgn="b"/>
                      <a:r>
                        <a:rPr lang="fr-FR" sz="500" b="0" i="0" u="none" strike="noStrike">
                          <a:solidFill>
                            <a:srgbClr val="000000"/>
                          </a:solidFill>
                          <a:effectLst/>
                          <a:latin typeface="Calibri" panose="020F0502020204030204" pitchFamily="34" charset="0"/>
                        </a:rPr>
                        <a:t>1euro=4670</a:t>
                      </a:r>
                    </a:p>
                  </a:txBody>
                  <a:tcPr marL="984" marR="984" marT="98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579515417"/>
                  </a:ext>
                </a:extLst>
              </a:tr>
              <a:tr h="103957">
                <a:tc>
                  <a:txBody>
                    <a:bodyPr/>
                    <a:lstStyle/>
                    <a:p>
                      <a:pPr algn="l" fontAlgn="b"/>
                      <a:r>
                        <a:rPr lang="fr-FR" sz="400" b="0"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fr-FR" sz="400" b="1" i="0" u="none" strike="noStrike">
                          <a:solidFill>
                            <a:srgbClr val="000000"/>
                          </a:solidFill>
                          <a:effectLst/>
                          <a:latin typeface="Arial" panose="020B0604020202020204" pitchFamily="34" charset="0"/>
                        </a:rPr>
                        <a:t>Cadeaux en Euros</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400" b="1" i="0" u="none" strike="noStrike">
                          <a:solidFill>
                            <a:srgbClr val="000000"/>
                          </a:solidFill>
                          <a:effectLst/>
                          <a:latin typeface="Arial" panose="020B0604020202020204" pitchFamily="34" charset="0"/>
                        </a:rPr>
                        <a:t> </a:t>
                      </a:r>
                    </a:p>
                  </a:txBody>
                  <a:tcPr marL="984" marR="984" marT="9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fr-FR" sz="500" b="0" i="0" u="none" strike="noStrike">
                          <a:solidFill>
                            <a:srgbClr val="000000"/>
                          </a:solidFill>
                          <a:effectLst/>
                          <a:latin typeface="Calibri" panose="020F0502020204030204" pitchFamily="34" charset="0"/>
                        </a:rPr>
                        <a:t>15385</a:t>
                      </a:r>
                    </a:p>
                  </a:txBody>
                  <a:tcPr marL="984" marR="984" marT="98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r" fontAlgn="b"/>
                      <a:r>
                        <a:rPr lang="fr-FR" sz="500" b="0" i="0" u="none" strike="noStrike">
                          <a:solidFill>
                            <a:srgbClr val="000000"/>
                          </a:solidFill>
                          <a:effectLst/>
                          <a:latin typeface="Calibri" panose="020F0502020204030204" pitchFamily="34" charset="0"/>
                        </a:rPr>
                        <a:t>17187</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r" fontAlgn="b"/>
                      <a:r>
                        <a:rPr lang="fr-FR" sz="500" b="0" i="0" u="none" strike="noStrike">
                          <a:solidFill>
                            <a:srgbClr val="FF0000"/>
                          </a:solidFill>
                          <a:effectLst/>
                          <a:latin typeface="Calibri" panose="020F0502020204030204" pitchFamily="34" charset="0"/>
                        </a:rPr>
                        <a:t>1802</a:t>
                      </a: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984" marR="984" marT="984" marB="0" anchor="b">
                    <a:lnL>
                      <a:noFill/>
                    </a:lnL>
                    <a:lnR>
                      <a:noFill/>
                    </a:lnR>
                    <a:lnT>
                      <a:noFill/>
                    </a:lnT>
                    <a:lnB>
                      <a:noFill/>
                    </a:lnB>
                  </a:tcPr>
                </a:tc>
                <a:tc>
                  <a:txBody>
                    <a:bodyPr/>
                    <a:lstStyle/>
                    <a:p>
                      <a:pPr algn="l" fontAlgn="b"/>
                      <a:endParaRPr lang="fr-FR" sz="400" b="0" i="0" u="none" strike="noStrike" dirty="0">
                        <a:solidFill>
                          <a:srgbClr val="000000"/>
                        </a:solidFill>
                        <a:effectLst/>
                        <a:latin typeface="Calibri" panose="020F0502020204030204" pitchFamily="34" charset="0"/>
                      </a:endParaRPr>
                    </a:p>
                  </a:txBody>
                  <a:tcPr marL="984" marR="984" marT="984" marB="0" anchor="b">
                    <a:lnL>
                      <a:noFill/>
                    </a:lnL>
                    <a:lnR>
                      <a:noFill/>
                    </a:lnR>
                    <a:lnT>
                      <a:noFill/>
                    </a:lnT>
                    <a:lnB>
                      <a:noFill/>
                    </a:lnB>
                  </a:tcPr>
                </a:tc>
                <a:extLst>
                  <a:ext uri="{0D108BD9-81ED-4DB2-BD59-A6C34878D82A}">
                    <a16:rowId xmlns:a16="http://schemas.microsoft.com/office/drawing/2014/main" val="3897217151"/>
                  </a:ext>
                </a:extLst>
              </a:tr>
            </a:tbl>
          </a:graphicData>
        </a:graphic>
      </p:graphicFrame>
    </p:spTree>
    <p:extLst>
      <p:ext uri="{BB962C8B-B14F-4D97-AF65-F5344CB8AC3E}">
        <p14:creationId xmlns:p14="http://schemas.microsoft.com/office/powerpoint/2010/main" val="31037875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u texte 3"/>
          <p:cNvSpPr>
            <a:spLocks noGrp="1"/>
          </p:cNvSpPr>
          <p:nvPr>
            <p:ph type="body" sz="half" idx="2"/>
          </p:nvPr>
        </p:nvSpPr>
        <p:spPr>
          <a:xfrm>
            <a:off x="467544" y="4850722"/>
            <a:ext cx="7632848" cy="1321478"/>
          </a:xfrm>
        </p:spPr>
        <p:txBody>
          <a:bodyPr>
            <a:normAutofit lnSpcReduction="10000"/>
          </a:bodyPr>
          <a:lstStyle/>
          <a:p>
            <a:r>
              <a:rPr lang="fr-FR" b="1" dirty="0"/>
              <a:t>H</a:t>
            </a:r>
            <a:r>
              <a:rPr lang="fr-FR" b="1" dirty="0" smtClean="0"/>
              <a:t>istogramme</a:t>
            </a:r>
            <a:r>
              <a:rPr lang="fr-FR" dirty="0" smtClean="0"/>
              <a:t> :progression modérée de l'alimentation, des aides (mais une baisse en euros) des salaires, de la santé (inflation) et une forte progression pour les travaux liée, bien sur au financement de la cuisine extérieure. Quasi disparition de l’action extérieure (</a:t>
            </a:r>
            <a:r>
              <a:rPr lang="fr-FR" dirty="0" err="1" smtClean="0"/>
              <a:t>Take</a:t>
            </a:r>
            <a:r>
              <a:rPr lang="fr-FR" dirty="0" smtClean="0"/>
              <a:t> out </a:t>
            </a:r>
            <a:r>
              <a:rPr lang="fr-FR" dirty="0" err="1" smtClean="0"/>
              <a:t>Kere</a:t>
            </a:r>
            <a:r>
              <a:rPr lang="fr-FR" dirty="0" smtClean="0"/>
              <a:t> en 2022)</a:t>
            </a:r>
          </a:p>
          <a:p>
            <a:r>
              <a:rPr lang="fr-FR" b="1" dirty="0" smtClean="0"/>
              <a:t>Diagramme sectoriel: </a:t>
            </a:r>
            <a:r>
              <a:rPr lang="fr-FR" dirty="0" smtClean="0"/>
              <a:t>l’alimentation+ les aides représentent plus du tiers des dépenses, l’éducation plus du quart (étudiants) viennent ensuite les salaires (au sens large) pour un sixième . Poids exceptionnel des travaux</a:t>
            </a:r>
            <a:endParaRPr lang="fr-FR" dirty="0"/>
          </a:p>
        </p:txBody>
      </p:sp>
      <p:sp>
        <p:nvSpPr>
          <p:cNvPr id="5" name="Espace réservé pour une image  2"/>
          <p:cNvSpPr txBox="1">
            <a:spLocks/>
          </p:cNvSpPr>
          <p:nvPr/>
        </p:nvSpPr>
        <p:spPr>
          <a:xfrm>
            <a:off x="1944688" y="765175"/>
            <a:ext cx="5486400" cy="4114800"/>
          </a:xfrm>
          <a:prstGeom prst="rect">
            <a:avLst/>
          </a:prstGeom>
        </p:spPr>
      </p:sp>
      <p:graphicFrame>
        <p:nvGraphicFramePr>
          <p:cNvPr id="6" name="Tableau 5"/>
          <p:cNvGraphicFramePr>
            <a:graphicFrameLocks noGrp="1"/>
          </p:cNvGraphicFramePr>
          <p:nvPr>
            <p:extLst>
              <p:ext uri="{D42A27DB-BD31-4B8C-83A1-F6EECF244321}">
                <p14:modId xmlns:p14="http://schemas.microsoft.com/office/powerpoint/2010/main" val="1713855119"/>
              </p:ext>
            </p:extLst>
          </p:nvPr>
        </p:nvGraphicFramePr>
        <p:xfrm>
          <a:off x="179509" y="1659194"/>
          <a:ext cx="4833724" cy="3021030"/>
        </p:xfrm>
        <a:graphic>
          <a:graphicData uri="http://schemas.openxmlformats.org/drawingml/2006/table">
            <a:tbl>
              <a:tblPr/>
              <a:tblGrid>
                <a:gridCol w="690532">
                  <a:extLst>
                    <a:ext uri="{9D8B030D-6E8A-4147-A177-3AD203B41FA5}">
                      <a16:colId xmlns:a16="http://schemas.microsoft.com/office/drawing/2014/main" val="3636237966"/>
                    </a:ext>
                  </a:extLst>
                </a:gridCol>
                <a:gridCol w="690532">
                  <a:extLst>
                    <a:ext uri="{9D8B030D-6E8A-4147-A177-3AD203B41FA5}">
                      <a16:colId xmlns:a16="http://schemas.microsoft.com/office/drawing/2014/main" val="2731965392"/>
                    </a:ext>
                  </a:extLst>
                </a:gridCol>
                <a:gridCol w="690532">
                  <a:extLst>
                    <a:ext uri="{9D8B030D-6E8A-4147-A177-3AD203B41FA5}">
                      <a16:colId xmlns:a16="http://schemas.microsoft.com/office/drawing/2014/main" val="216280184"/>
                    </a:ext>
                  </a:extLst>
                </a:gridCol>
                <a:gridCol w="690532">
                  <a:extLst>
                    <a:ext uri="{9D8B030D-6E8A-4147-A177-3AD203B41FA5}">
                      <a16:colId xmlns:a16="http://schemas.microsoft.com/office/drawing/2014/main" val="1154568881"/>
                    </a:ext>
                  </a:extLst>
                </a:gridCol>
                <a:gridCol w="690532">
                  <a:extLst>
                    <a:ext uri="{9D8B030D-6E8A-4147-A177-3AD203B41FA5}">
                      <a16:colId xmlns:a16="http://schemas.microsoft.com/office/drawing/2014/main" val="2644717135"/>
                    </a:ext>
                  </a:extLst>
                </a:gridCol>
                <a:gridCol w="690532">
                  <a:extLst>
                    <a:ext uri="{9D8B030D-6E8A-4147-A177-3AD203B41FA5}">
                      <a16:colId xmlns:a16="http://schemas.microsoft.com/office/drawing/2014/main" val="147526752"/>
                    </a:ext>
                  </a:extLst>
                </a:gridCol>
                <a:gridCol w="690532">
                  <a:extLst>
                    <a:ext uri="{9D8B030D-6E8A-4147-A177-3AD203B41FA5}">
                      <a16:colId xmlns:a16="http://schemas.microsoft.com/office/drawing/2014/main" val="161069744"/>
                    </a:ext>
                  </a:extLst>
                </a:gridCol>
              </a:tblGrid>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fr-FR" sz="1100" b="0" i="0" u="none" strike="noStrike" dirty="0" smtClean="0">
                          <a:solidFill>
                            <a:srgbClr val="000000"/>
                          </a:solidFill>
                          <a:effectLst/>
                          <a:latin typeface="Calibri" panose="020F0502020204030204" pitchFamily="34" charset="0"/>
                        </a:rPr>
                        <a:t>L</a:t>
                      </a:r>
                      <a:endParaRPr lang="fr-FR"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10385920"/>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913603604"/>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679443342"/>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845715379"/>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908767864"/>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437925312"/>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992109700"/>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702323535"/>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422050863"/>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551018726"/>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4026592174"/>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663310511"/>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42618997"/>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594740474"/>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8014235"/>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269000905"/>
                  </a:ext>
                </a:extLst>
              </a:tr>
              <a:tr h="167835">
                <a:tc>
                  <a:txBody>
                    <a:bodyPr/>
                    <a:lstStyle/>
                    <a:p>
                      <a:pPr algn="l" fontAlgn="b"/>
                      <a:endParaRPr lang="fr-FR"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662598116"/>
                  </a:ext>
                </a:extLst>
              </a:tr>
              <a:tr h="16783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230982676"/>
                  </a:ext>
                </a:extLst>
              </a:tr>
            </a:tbl>
          </a:graphicData>
        </a:graphic>
      </p:graphicFrame>
      <p:graphicFrame>
        <p:nvGraphicFramePr>
          <p:cNvPr id="7" name="Espace réservé pour une image  6"/>
          <p:cNvGraphicFramePr>
            <a:graphicFrameLocks noGrp="1"/>
          </p:cNvGraphicFramePr>
          <p:nvPr>
            <p:ph type="pic" idx="1"/>
            <p:extLst>
              <p:ext uri="{D42A27DB-BD31-4B8C-83A1-F6EECF244321}">
                <p14:modId xmlns:p14="http://schemas.microsoft.com/office/powerpoint/2010/main" val="220189743"/>
              </p:ext>
            </p:extLst>
          </p:nvPr>
        </p:nvGraphicFramePr>
        <p:xfrm>
          <a:off x="32229" y="67469"/>
          <a:ext cx="4971818" cy="44497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901360035"/>
              </p:ext>
            </p:extLst>
          </p:nvPr>
        </p:nvGraphicFramePr>
        <p:xfrm>
          <a:off x="69537" y="-399407"/>
          <a:ext cx="5473888" cy="4356110"/>
        </p:xfrm>
        <a:graphic>
          <a:graphicData uri="http://schemas.openxmlformats.org/drawingml/2006/table">
            <a:tbl>
              <a:tblPr/>
              <a:tblGrid>
                <a:gridCol w="781984">
                  <a:extLst>
                    <a:ext uri="{9D8B030D-6E8A-4147-A177-3AD203B41FA5}">
                      <a16:colId xmlns:a16="http://schemas.microsoft.com/office/drawing/2014/main" val="1262916033"/>
                    </a:ext>
                  </a:extLst>
                </a:gridCol>
                <a:gridCol w="781984">
                  <a:extLst>
                    <a:ext uri="{9D8B030D-6E8A-4147-A177-3AD203B41FA5}">
                      <a16:colId xmlns:a16="http://schemas.microsoft.com/office/drawing/2014/main" val="773717358"/>
                    </a:ext>
                  </a:extLst>
                </a:gridCol>
                <a:gridCol w="781984">
                  <a:extLst>
                    <a:ext uri="{9D8B030D-6E8A-4147-A177-3AD203B41FA5}">
                      <a16:colId xmlns:a16="http://schemas.microsoft.com/office/drawing/2014/main" val="953972198"/>
                    </a:ext>
                  </a:extLst>
                </a:gridCol>
                <a:gridCol w="781984">
                  <a:extLst>
                    <a:ext uri="{9D8B030D-6E8A-4147-A177-3AD203B41FA5}">
                      <a16:colId xmlns:a16="http://schemas.microsoft.com/office/drawing/2014/main" val="1358292926"/>
                    </a:ext>
                  </a:extLst>
                </a:gridCol>
                <a:gridCol w="781984">
                  <a:extLst>
                    <a:ext uri="{9D8B030D-6E8A-4147-A177-3AD203B41FA5}">
                      <a16:colId xmlns:a16="http://schemas.microsoft.com/office/drawing/2014/main" val="3516450946"/>
                    </a:ext>
                  </a:extLst>
                </a:gridCol>
                <a:gridCol w="781984">
                  <a:extLst>
                    <a:ext uri="{9D8B030D-6E8A-4147-A177-3AD203B41FA5}">
                      <a16:colId xmlns:a16="http://schemas.microsoft.com/office/drawing/2014/main" val="2046029060"/>
                    </a:ext>
                  </a:extLst>
                </a:gridCol>
                <a:gridCol w="781984">
                  <a:extLst>
                    <a:ext uri="{9D8B030D-6E8A-4147-A177-3AD203B41FA5}">
                      <a16:colId xmlns:a16="http://schemas.microsoft.com/office/drawing/2014/main" val="2791936796"/>
                    </a:ext>
                  </a:extLst>
                </a:gridCol>
              </a:tblGrid>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956534126"/>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903014376"/>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909748761"/>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950395759"/>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241273798"/>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480518960"/>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412682371"/>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356450125"/>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762191268"/>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37315884"/>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658265545"/>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820278573"/>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642382297"/>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4203272888"/>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566281151"/>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750309258"/>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13743799"/>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15270453"/>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4107027643"/>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95304664"/>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430249828"/>
                  </a:ext>
                </a:extLst>
              </a:tr>
              <a:tr h="198005">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352906098"/>
                  </a:ext>
                </a:extLst>
              </a:tr>
            </a:tbl>
          </a:graphicData>
        </a:graphic>
      </p:graphicFrame>
      <p:graphicFrame>
        <p:nvGraphicFramePr>
          <p:cNvPr id="9" name="Graphique 8"/>
          <p:cNvGraphicFramePr/>
          <p:nvPr>
            <p:extLst>
              <p:ext uri="{D42A27DB-BD31-4B8C-83A1-F6EECF244321}">
                <p14:modId xmlns:p14="http://schemas.microsoft.com/office/powerpoint/2010/main" val="972255144"/>
              </p:ext>
            </p:extLst>
          </p:nvPr>
        </p:nvGraphicFramePr>
        <p:xfrm>
          <a:off x="4716017" y="67469"/>
          <a:ext cx="4427984" cy="40096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142915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015613663"/>
              </p:ext>
            </p:extLst>
          </p:nvPr>
        </p:nvGraphicFramePr>
        <p:xfrm>
          <a:off x="2050423" y="1592355"/>
          <a:ext cx="5761938" cy="4525967"/>
        </p:xfrm>
        <a:graphic>
          <a:graphicData uri="http://schemas.openxmlformats.org/drawingml/2006/table">
            <a:tbl>
              <a:tblPr/>
              <a:tblGrid>
                <a:gridCol w="1442782">
                  <a:extLst>
                    <a:ext uri="{9D8B030D-6E8A-4147-A177-3AD203B41FA5}">
                      <a16:colId xmlns:a16="http://schemas.microsoft.com/office/drawing/2014/main" val="1219643013"/>
                    </a:ext>
                  </a:extLst>
                </a:gridCol>
                <a:gridCol w="1093573">
                  <a:extLst>
                    <a:ext uri="{9D8B030D-6E8A-4147-A177-3AD203B41FA5}">
                      <a16:colId xmlns:a16="http://schemas.microsoft.com/office/drawing/2014/main" val="120826342"/>
                    </a:ext>
                  </a:extLst>
                </a:gridCol>
                <a:gridCol w="174604">
                  <a:extLst>
                    <a:ext uri="{9D8B030D-6E8A-4147-A177-3AD203B41FA5}">
                      <a16:colId xmlns:a16="http://schemas.microsoft.com/office/drawing/2014/main" val="3752660099"/>
                    </a:ext>
                  </a:extLst>
                </a:gridCol>
                <a:gridCol w="183794">
                  <a:extLst>
                    <a:ext uri="{9D8B030D-6E8A-4147-A177-3AD203B41FA5}">
                      <a16:colId xmlns:a16="http://schemas.microsoft.com/office/drawing/2014/main" val="2343651940"/>
                    </a:ext>
                  </a:extLst>
                </a:gridCol>
                <a:gridCol w="1727663">
                  <a:extLst>
                    <a:ext uri="{9D8B030D-6E8A-4147-A177-3AD203B41FA5}">
                      <a16:colId xmlns:a16="http://schemas.microsoft.com/office/drawing/2014/main" val="2130572943"/>
                    </a:ext>
                  </a:extLst>
                </a:gridCol>
                <a:gridCol w="909780">
                  <a:extLst>
                    <a:ext uri="{9D8B030D-6E8A-4147-A177-3AD203B41FA5}">
                      <a16:colId xmlns:a16="http://schemas.microsoft.com/office/drawing/2014/main" val="2318283926"/>
                    </a:ext>
                  </a:extLst>
                </a:gridCol>
                <a:gridCol w="229742">
                  <a:extLst>
                    <a:ext uri="{9D8B030D-6E8A-4147-A177-3AD203B41FA5}">
                      <a16:colId xmlns:a16="http://schemas.microsoft.com/office/drawing/2014/main" val="807745647"/>
                    </a:ext>
                  </a:extLst>
                </a:gridCol>
              </a:tblGrid>
              <a:tr h="201190">
                <a:tc gridSpan="7">
                  <a:txBody>
                    <a:bodyPr/>
                    <a:lstStyle/>
                    <a:p>
                      <a:pPr algn="ctr" fontAlgn="b"/>
                      <a:r>
                        <a:rPr lang="sv-SE" sz="1200" b="1" i="0" u="none" strike="noStrike">
                          <a:solidFill>
                            <a:srgbClr val="000000"/>
                          </a:solidFill>
                          <a:effectLst/>
                          <a:latin typeface="Calibri" panose="020F0502020204030204" pitchFamily="34" charset="0"/>
                        </a:rPr>
                        <a:t>BILAN  FAM 2023 en ariary</a:t>
                      </a:r>
                    </a:p>
                  </a:txBody>
                  <a:tcPr marL="8048" marR="8048" marT="80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122836762"/>
                  </a:ext>
                </a:extLst>
              </a:tr>
              <a:tr h="201190">
                <a:tc>
                  <a:txBody>
                    <a:bodyPr/>
                    <a:lstStyle/>
                    <a:p>
                      <a:pPr algn="r" fontAlgn="b"/>
                      <a:r>
                        <a:rPr lang="fr-FR" sz="1200" b="1" i="0" u="none" strike="noStrike">
                          <a:solidFill>
                            <a:srgbClr val="000000"/>
                          </a:solidFill>
                          <a:effectLst/>
                          <a:latin typeface="Calibri" panose="020F0502020204030204" pitchFamily="34" charset="0"/>
                        </a:rPr>
                        <a:t>DEBIT</a:t>
                      </a:r>
                    </a:p>
                  </a:txBody>
                  <a:tcPr marL="8048" marR="8048" marT="80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200" b="1" i="0" u="none" strike="noStrike">
                          <a:solidFill>
                            <a:srgbClr val="000000"/>
                          </a:solidFill>
                          <a:effectLst/>
                          <a:latin typeface="Calibri" panose="020F0502020204030204" pitchFamily="34" charset="0"/>
                        </a:rPr>
                        <a:t> </a:t>
                      </a:r>
                    </a:p>
                  </a:txBody>
                  <a:tcPr marL="8048" marR="8048" marT="80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1"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1"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fr-FR" sz="1200" b="1" i="0" u="none" strike="noStrike">
                          <a:solidFill>
                            <a:srgbClr val="000000"/>
                          </a:solidFill>
                          <a:effectLst/>
                          <a:latin typeface="Calibri" panose="020F0502020204030204" pitchFamily="34" charset="0"/>
                        </a:rPr>
                        <a:t>CREDIT</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l" fontAlgn="b"/>
                      <a:r>
                        <a:rPr lang="fr-FR" sz="1200" b="1"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166633"/>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2645571"/>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TOTAL 31/12/2022</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1058092"/>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(BNI+BGFI+caisse)</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200" b="0" i="0" u="none" strike="noStrike">
                          <a:solidFill>
                            <a:srgbClr val="000000"/>
                          </a:solidFill>
                          <a:effectLst/>
                          <a:latin typeface="Calibri" panose="020F0502020204030204" pitchFamily="34" charset="0"/>
                        </a:rPr>
                        <a:t>59489904</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Ar</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051043"/>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33887"/>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4961550"/>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6159885"/>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dirty="0">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0101248"/>
                  </a:ext>
                </a:extLst>
              </a:tr>
              <a:tr h="368579">
                <a:tc>
                  <a:txBody>
                    <a:bodyPr/>
                    <a:lstStyle/>
                    <a:p>
                      <a:pPr algn="l" fontAlgn="b"/>
                      <a:r>
                        <a:rPr lang="fr-FR" sz="1200" b="0" i="0" u="none" strike="noStrike">
                          <a:solidFill>
                            <a:srgbClr val="000000"/>
                          </a:solidFill>
                          <a:effectLst/>
                          <a:latin typeface="Calibri" panose="020F0502020204030204" pitchFamily="34" charset="0"/>
                        </a:rPr>
                        <a:t> DEPENSES 2023</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200" b="1" i="0" u="none" strike="noStrike">
                          <a:solidFill>
                            <a:srgbClr val="000000"/>
                          </a:solidFill>
                          <a:effectLst/>
                          <a:latin typeface="Arial" panose="020B0604020202020204" pitchFamily="34" charset="0"/>
                        </a:rPr>
                        <a:t>436755438</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1200" b="0" i="0" u="none" strike="noStrike">
                          <a:solidFill>
                            <a:srgbClr val="000000"/>
                          </a:solidFill>
                          <a:effectLst/>
                          <a:latin typeface="Calibri" panose="020F0502020204030204" pitchFamily="34" charset="0"/>
                        </a:rPr>
                        <a:t>Ar</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2635790"/>
                  </a:ext>
                </a:extLst>
              </a:tr>
              <a:tr h="201190">
                <a:tc>
                  <a:txBody>
                    <a:bodyPr/>
                    <a:lstStyle/>
                    <a:p>
                      <a:pPr algn="l" fontAlgn="b"/>
                      <a:r>
                        <a:rPr lang="fr-FR" sz="1200" b="0" i="0" u="none" strike="noStrike">
                          <a:solidFill>
                            <a:srgbClr val="000000"/>
                          </a:solidFill>
                          <a:effectLst/>
                          <a:latin typeface="Calibri" panose="020F0502020204030204" pitchFamily="34" charset="0"/>
                        </a:rPr>
                        <a:t>(ventilation)</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Virements 2023 du</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200" b="0" i="0" u="none" strike="noStrike">
                          <a:solidFill>
                            <a:srgbClr val="000000"/>
                          </a:solidFill>
                          <a:effectLst/>
                          <a:latin typeface="Calibri" panose="020F0502020204030204" pitchFamily="34" charset="0"/>
                        </a:rPr>
                        <a:t>408318934</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Ar</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6839343"/>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crédit agricole</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314811"/>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874393"/>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RESSOURCES LOCALES</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200" b="0" i="0" u="none" strike="noStrike">
                          <a:solidFill>
                            <a:srgbClr val="000000"/>
                          </a:solidFill>
                          <a:effectLst/>
                          <a:latin typeface="Arial" panose="020B0604020202020204" pitchFamily="34" charset="0"/>
                        </a:rPr>
                        <a:t>9749500</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1200" b="0" i="0" u="none" strike="noStrike">
                          <a:solidFill>
                            <a:srgbClr val="000000"/>
                          </a:solidFill>
                          <a:effectLst/>
                          <a:latin typeface="Calibri" panose="020F0502020204030204" pitchFamily="34" charset="0"/>
                        </a:rPr>
                        <a:t>Ar</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5136611"/>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318774"/>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5238714"/>
                  </a:ext>
                </a:extLst>
              </a:tr>
              <a:tr h="201190">
                <a:tc rowSpan="2">
                  <a:txBody>
                    <a:bodyPr/>
                    <a:lstStyle/>
                    <a:p>
                      <a:pPr algn="ctr" fontAlgn="b"/>
                      <a:r>
                        <a:rPr lang="fr-FR" sz="1200" b="0" i="0" u="none" strike="noStrike">
                          <a:solidFill>
                            <a:srgbClr val="000000"/>
                          </a:solidFill>
                          <a:effectLst/>
                          <a:latin typeface="Calibri" panose="020F0502020204030204" pitchFamily="34" charset="0"/>
                        </a:rPr>
                        <a:t>TOTAL 31/12/2023</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r" fontAlgn="b"/>
                      <a:r>
                        <a:rPr lang="fr-FR" sz="1200" b="0" i="0" u="none" strike="noStrike">
                          <a:solidFill>
                            <a:srgbClr val="000000"/>
                          </a:solidFill>
                          <a:effectLst/>
                          <a:latin typeface="Arial" panose="020B0604020202020204" pitchFamily="34" charset="0"/>
                        </a:rPr>
                        <a:t>40802900</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301909"/>
                  </a:ext>
                </a:extLst>
              </a:tr>
              <a:tr h="368579">
                <a:tc vMerge="1">
                  <a:txBody>
                    <a:bodyPr/>
                    <a:lstStyle/>
                    <a:p>
                      <a:endParaRPr lang="fr-FR"/>
                    </a:p>
                  </a:txBody>
                  <a:tcPr/>
                </a:tc>
                <a:tc vMerge="1">
                  <a:txBody>
                    <a:bodyPr/>
                    <a:lstStyle/>
                    <a:p>
                      <a:endParaRPr lang="fr-FR"/>
                    </a:p>
                  </a:txBody>
                  <a:tcPr/>
                </a:tc>
                <a:tc>
                  <a:txBody>
                    <a:bodyPr/>
                    <a:lstStyle/>
                    <a:p>
                      <a:pPr algn="l" fontAlgn="b"/>
                      <a:r>
                        <a:rPr lang="fr-FR" sz="1200" b="0" i="0" u="none" strike="noStrike">
                          <a:solidFill>
                            <a:srgbClr val="000000"/>
                          </a:solidFill>
                          <a:effectLst/>
                          <a:latin typeface="Calibri" panose="020F0502020204030204" pitchFamily="34" charset="0"/>
                        </a:rPr>
                        <a:t>Ar</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4129543"/>
                  </a:ext>
                </a:extLst>
              </a:tr>
              <a:tr h="201190">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0457633"/>
                  </a:ext>
                </a:extLst>
              </a:tr>
              <a:tr h="368579">
                <a:tc>
                  <a:txBody>
                    <a:bodyPr/>
                    <a:lstStyle/>
                    <a:p>
                      <a:pPr algn="ctr" fontAlgn="b"/>
                      <a:r>
                        <a:rPr lang="fr-FR" sz="1200" b="1" i="0" u="none" strike="noStrike">
                          <a:solidFill>
                            <a:srgbClr val="000000"/>
                          </a:solidFill>
                          <a:effectLst/>
                          <a:latin typeface="Calibri" panose="020F0502020204030204" pitchFamily="34" charset="0"/>
                        </a:rPr>
                        <a:t>TOTAL</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200" b="1" i="0" u="none" strike="noStrike">
                          <a:solidFill>
                            <a:srgbClr val="000000"/>
                          </a:solidFill>
                          <a:effectLst/>
                          <a:latin typeface="Calibri" panose="020F0502020204030204" pitchFamily="34" charset="0"/>
                        </a:rPr>
                        <a:t>477558338</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1" i="0" u="none" strike="noStrike">
                          <a:solidFill>
                            <a:srgbClr val="000000"/>
                          </a:solidFill>
                          <a:effectLst/>
                          <a:latin typeface="Calibri" panose="020F0502020204030204" pitchFamily="34" charset="0"/>
                        </a:rPr>
                        <a:t>Ar</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0" i="0" u="none" strike="noStrike">
                          <a:solidFill>
                            <a:srgbClr val="000000"/>
                          </a:solidFill>
                          <a:effectLst/>
                          <a:latin typeface="Calibri" panose="020F0502020204030204" pitchFamily="34" charset="0"/>
                        </a:rPr>
                        <a:t> </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fr-FR" sz="1200" b="1" i="0" u="none" strike="noStrike">
                          <a:solidFill>
                            <a:srgbClr val="000000"/>
                          </a:solidFill>
                          <a:effectLst/>
                          <a:latin typeface="Calibri" panose="020F0502020204030204" pitchFamily="34" charset="0"/>
                        </a:rPr>
                        <a:t>TOTAL</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200" b="1" i="0" u="none" strike="noStrike">
                          <a:solidFill>
                            <a:srgbClr val="000000"/>
                          </a:solidFill>
                          <a:effectLst/>
                          <a:latin typeface="Calibri" panose="020F0502020204030204" pitchFamily="34" charset="0"/>
                        </a:rPr>
                        <a:t>477558338</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200" b="1" i="0" u="none" strike="noStrike" dirty="0">
                          <a:solidFill>
                            <a:srgbClr val="000000"/>
                          </a:solidFill>
                          <a:effectLst/>
                          <a:latin typeface="Calibri" panose="020F0502020204030204" pitchFamily="34" charset="0"/>
                        </a:rPr>
                        <a:t>Ar</a:t>
                      </a:r>
                    </a:p>
                  </a:txBody>
                  <a:tcPr marL="8048" marR="8048" marT="8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1640814"/>
                  </a:ext>
                </a:extLst>
              </a:tr>
            </a:tbl>
          </a:graphicData>
        </a:graphic>
      </p:graphicFrame>
    </p:spTree>
    <p:extLst>
      <p:ext uri="{BB962C8B-B14F-4D97-AF65-F5344CB8AC3E}">
        <p14:creationId xmlns:p14="http://schemas.microsoft.com/office/powerpoint/2010/main" val="31525629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a:xfrm>
            <a:off x="611560" y="4581128"/>
            <a:ext cx="8208912" cy="2016224"/>
          </a:xfrm>
        </p:spPr>
        <p:txBody>
          <a:bodyPr>
            <a:normAutofit fontScale="85000" lnSpcReduction="20000"/>
          </a:bodyPr>
          <a:lstStyle/>
          <a:p>
            <a:r>
              <a:rPr lang="fr-FR" dirty="0"/>
              <a:t>La trésorerie totalise l’ensemble </a:t>
            </a:r>
            <a:r>
              <a:rPr lang="fr-FR" b="1" dirty="0"/>
              <a:t>des comptes bancaires en France et à Madagascar </a:t>
            </a:r>
            <a:r>
              <a:rPr lang="fr-FR" dirty="0"/>
              <a:t>plus la somme en </a:t>
            </a:r>
            <a:r>
              <a:rPr lang="fr-FR" b="1" dirty="0"/>
              <a:t>caisse</a:t>
            </a:r>
            <a:r>
              <a:rPr lang="fr-FR" dirty="0"/>
              <a:t>. Elle donne une </a:t>
            </a:r>
            <a:r>
              <a:rPr lang="fr-FR" b="1" dirty="0"/>
              <a:t>idée exacte de la santé financière </a:t>
            </a:r>
            <a:r>
              <a:rPr lang="fr-FR" dirty="0"/>
              <a:t>de l’ONG</a:t>
            </a:r>
          </a:p>
          <a:p>
            <a:r>
              <a:rPr lang="fr-FR" dirty="0"/>
              <a:t> Trésorerie solide mais en  décroissance jusqu’en Juin: causes: </a:t>
            </a:r>
            <a:r>
              <a:rPr lang="fr-FR" dirty="0" smtClean="0"/>
              <a:t>plus de 20 adhérents </a:t>
            </a:r>
            <a:r>
              <a:rPr lang="fr-FR" b="1" dirty="0"/>
              <a:t>restés à 10 euros</a:t>
            </a:r>
            <a:r>
              <a:rPr lang="fr-FR" dirty="0"/>
              <a:t>, </a:t>
            </a:r>
            <a:r>
              <a:rPr lang="fr-FR" b="1" dirty="0"/>
              <a:t>retards</a:t>
            </a:r>
            <a:r>
              <a:rPr lang="fr-FR" dirty="0"/>
              <a:t> des payeurs à l’année,  les </a:t>
            </a:r>
            <a:r>
              <a:rPr lang="fr-FR" b="1" dirty="0"/>
              <a:t>donateurs de JC </a:t>
            </a:r>
            <a:r>
              <a:rPr lang="fr-FR" dirty="0"/>
              <a:t>interviennent </a:t>
            </a:r>
            <a:r>
              <a:rPr lang="fr-FR" dirty="0" smtClean="0"/>
              <a:t> </a:t>
            </a:r>
            <a:r>
              <a:rPr lang="fr-FR" dirty="0"/>
              <a:t>en fin d’année.</a:t>
            </a:r>
          </a:p>
          <a:p>
            <a:r>
              <a:rPr lang="fr-FR" b="1" dirty="0"/>
              <a:t>Etiage en octobre </a:t>
            </a:r>
            <a:r>
              <a:rPr lang="fr-FR" dirty="0"/>
              <a:t>lié aux </a:t>
            </a:r>
            <a:r>
              <a:rPr lang="fr-FR" b="1" dirty="0"/>
              <a:t>travaux</a:t>
            </a:r>
            <a:r>
              <a:rPr lang="fr-FR" dirty="0"/>
              <a:t> .Le financement espéré n’est pas arrivé.(fondation </a:t>
            </a:r>
            <a:r>
              <a:rPr lang="fr-FR" dirty="0" smtClean="0"/>
              <a:t>Bel)malgré le solide dossier monté par Stéphane  (Eau de coco)</a:t>
            </a:r>
            <a:endParaRPr lang="fr-FR" dirty="0"/>
          </a:p>
          <a:p>
            <a:r>
              <a:rPr lang="fr-FR" dirty="0"/>
              <a:t> </a:t>
            </a:r>
            <a:r>
              <a:rPr lang="fr-FR" b="1" i="1" u="sng" dirty="0"/>
              <a:t>C’est notre seule trésorerie qui a permis de payer les factures</a:t>
            </a:r>
          </a:p>
          <a:p>
            <a:r>
              <a:rPr lang="fr-FR" b="1" dirty="0" smtClean="0"/>
              <a:t>Remontée </a:t>
            </a:r>
            <a:r>
              <a:rPr lang="fr-FR" b="1" dirty="0"/>
              <a:t>en décembre</a:t>
            </a:r>
            <a:r>
              <a:rPr lang="fr-FR" dirty="0"/>
              <a:t> grâce  à l’effet des relances, au réseau de donateurs de Jean Claude (plus de 12000€), au virement de 5000€ de </a:t>
            </a:r>
            <a:r>
              <a:rPr lang="fr-FR" dirty="0" smtClean="0"/>
              <a:t>SENDRA</a:t>
            </a:r>
          </a:p>
          <a:p>
            <a:r>
              <a:rPr lang="fr-FR" dirty="0" smtClean="0"/>
              <a:t>Conclusion: fin 2023 notre association confirme sa parfaite santé financière</a:t>
            </a:r>
          </a:p>
          <a:p>
            <a:r>
              <a:rPr lang="fr-FR" sz="1700" b="1" i="1" u="sng" dirty="0" smtClean="0"/>
              <a:t>L’assemblée donne quitus au trésorier pour sa gestion financière .</a:t>
            </a:r>
            <a:endParaRPr lang="fr-FR" sz="1700" b="1" i="1" u="sng" dirty="0"/>
          </a:p>
          <a:p>
            <a:pPr marL="342900" lvl="0" indent="-342900">
              <a:buFont typeface="Arial" pitchFamily="34" charset="0"/>
              <a:buChar char="•"/>
            </a:pPr>
            <a:endParaRPr lang="fr-FR" sz="1500" b="1" i="1" u="sng" dirty="0"/>
          </a:p>
        </p:txBody>
      </p:sp>
      <p:graphicFrame>
        <p:nvGraphicFramePr>
          <p:cNvPr id="5" name="Objet 4"/>
          <p:cNvGraphicFramePr>
            <a:graphicFrameLocks noChangeAspect="1"/>
          </p:cNvGraphicFramePr>
          <p:nvPr>
            <p:extLst>
              <p:ext uri="{D42A27DB-BD31-4B8C-83A1-F6EECF244321}">
                <p14:modId xmlns:p14="http://schemas.microsoft.com/office/powerpoint/2010/main" val="661017314"/>
              </p:ext>
            </p:extLst>
          </p:nvPr>
        </p:nvGraphicFramePr>
        <p:xfrm>
          <a:off x="323527" y="332657"/>
          <a:ext cx="8496945" cy="4104455"/>
        </p:xfrm>
        <a:graphic>
          <a:graphicData uri="http://schemas.openxmlformats.org/presentationml/2006/ole">
            <mc:AlternateContent xmlns:mc="http://schemas.openxmlformats.org/markup-compatibility/2006">
              <mc:Choice xmlns:v="urn:schemas-microsoft-com:vml" Requires="v">
                <p:oleObj spid="_x0000_s13422" name="Feuille de calcul" r:id="rId3" imgW="9048595" imgH="3266953" progId="Excel.Sheet.12">
                  <p:embed/>
                </p:oleObj>
              </mc:Choice>
              <mc:Fallback>
                <p:oleObj name="Feuille de calcul" r:id="rId3" imgW="9048595" imgH="3266953" progId="Excel.Sheet.12">
                  <p:embed/>
                  <p:pic>
                    <p:nvPicPr>
                      <p:cNvPr id="0" name=""/>
                      <p:cNvPicPr/>
                      <p:nvPr/>
                    </p:nvPicPr>
                    <p:blipFill>
                      <a:blip r:embed="rId4"/>
                      <a:stretch>
                        <a:fillRect/>
                      </a:stretch>
                    </p:blipFill>
                    <p:spPr>
                      <a:xfrm>
                        <a:off x="323527" y="332657"/>
                        <a:ext cx="8496945" cy="4104455"/>
                      </a:xfrm>
                      <a:prstGeom prst="rect">
                        <a:avLst/>
                      </a:prstGeom>
                    </p:spPr>
                  </p:pic>
                </p:oleObj>
              </mc:Fallback>
            </mc:AlternateContent>
          </a:graphicData>
        </a:graphic>
      </p:graphicFrame>
    </p:spTree>
    <p:extLst>
      <p:ext uri="{BB962C8B-B14F-4D97-AF65-F5344CB8AC3E}">
        <p14:creationId xmlns:p14="http://schemas.microsoft.com/office/powerpoint/2010/main" val="40446939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6672"/>
            <a:ext cx="9612560" cy="6366871"/>
          </a:xfrm>
          <a:prstGeom prst="rect">
            <a:avLst/>
          </a:prstGeom>
        </p:spPr>
        <p:txBody>
          <a:bodyPr wrap="square">
            <a:spAutoFit/>
          </a:bodyPr>
          <a:lstStyle/>
          <a:p>
            <a:pPr>
              <a:lnSpc>
                <a:spcPct val="107000"/>
              </a:lnSpc>
              <a:spcAft>
                <a:spcPts val="200"/>
              </a:spcAft>
            </a:pPr>
            <a:r>
              <a:rPr lang="fr-FR" sz="2000" b="1" dirty="0">
                <a:latin typeface="Calibri" panose="020F0502020204030204" pitchFamily="34" charset="0"/>
                <a:ea typeface="Calibri" panose="020F0502020204030204" pitchFamily="34" charset="0"/>
                <a:cs typeface="Times New Roman" panose="02020603050405020304" pitchFamily="18" charset="0"/>
              </a:rPr>
              <a:t>BUDGET PREVISIONNEL</a:t>
            </a:r>
            <a:r>
              <a:rPr lang="fr-FR" sz="1400" b="1" dirty="0">
                <a:latin typeface="Calibri" panose="020F0502020204030204" pitchFamily="34" charset="0"/>
                <a:ea typeface="Calibri" panose="020F0502020204030204" pitchFamily="34" charset="0"/>
                <a:cs typeface="Times New Roman" panose="02020603050405020304" pitchFamily="18" charset="0"/>
              </a:rPr>
              <a:t> </a:t>
            </a:r>
            <a:r>
              <a:rPr lang="fr-FR" sz="2000" b="1" dirty="0">
                <a:latin typeface="Calibri" panose="020F0502020204030204" pitchFamily="34" charset="0"/>
                <a:ea typeface="Calibri" panose="020F0502020204030204" pitchFamily="34" charset="0"/>
                <a:cs typeface="Times New Roman" panose="02020603050405020304" pitchFamily="18" charset="0"/>
              </a:rPr>
              <a:t>2024</a:t>
            </a:r>
            <a:r>
              <a:rPr lang="fr-FR" sz="1400" b="1" dirty="0">
                <a:latin typeface="Calibri" panose="020F0502020204030204" pitchFamily="34" charset="0"/>
                <a:ea typeface="Calibri" panose="020F0502020204030204" pitchFamily="34" charset="0"/>
                <a:cs typeface="Times New Roman" panose="02020603050405020304" pitchFamily="18" charset="0"/>
              </a:rPr>
              <a:t>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500" i="1" dirty="0">
                <a:latin typeface="Calibri" panose="020F0502020204030204" pitchFamily="34" charset="0"/>
                <a:ea typeface="Calibri" panose="020F0502020204030204" pitchFamily="34" charset="0"/>
                <a:cs typeface="Times New Roman" panose="02020603050405020304" pitchFamily="18" charset="0"/>
              </a:rPr>
              <a:t>Exercice difficile car les résultats dépendent de multiples inconnues :</a:t>
            </a:r>
            <a:endParaRPr lang="fr-FR" sz="1500"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600" b="1" dirty="0">
                <a:latin typeface="Calibri" panose="020F0502020204030204" pitchFamily="34" charset="0"/>
                <a:ea typeface="Calibri" panose="020F0502020204030204" pitchFamily="34" charset="0"/>
                <a:cs typeface="Times New Roman" panose="02020603050405020304" pitchFamily="18" charset="0"/>
              </a:rPr>
              <a:t>Dépenses</a:t>
            </a:r>
            <a:r>
              <a:rPr lang="fr-FR" sz="1500" dirty="0">
                <a:latin typeface="Calibri" panose="020F0502020204030204" pitchFamily="34" charset="0"/>
                <a:ea typeface="Calibri" panose="020F0502020204030204" pitchFamily="34" charset="0"/>
                <a:cs typeface="Times New Roman" panose="02020603050405020304" pitchFamily="18" charset="0"/>
              </a:rPr>
              <a:t> hors cadeaux :</a:t>
            </a:r>
          </a:p>
          <a:p>
            <a:pPr>
              <a:spcAft>
                <a:spcPts val="200"/>
              </a:spcAft>
            </a:pPr>
            <a:r>
              <a:rPr lang="fr-FR" sz="1500" dirty="0">
                <a:latin typeface="Calibri" panose="020F0502020204030204" pitchFamily="34" charset="0"/>
                <a:ea typeface="Calibri" panose="020F0502020204030204" pitchFamily="34" charset="0"/>
                <a:cs typeface="Times New Roman" panose="02020603050405020304" pitchFamily="18" charset="0"/>
              </a:rPr>
              <a:t>Leur évolution dépend</a:t>
            </a:r>
          </a:p>
          <a:p>
            <a:pPr>
              <a:spcAft>
                <a:spcPts val="200"/>
              </a:spcAft>
            </a:pPr>
            <a:r>
              <a:rPr lang="fr-FR" sz="1500" dirty="0">
                <a:latin typeface="Calibri" panose="020F0502020204030204" pitchFamily="34" charset="0"/>
                <a:ea typeface="Calibri" panose="020F0502020204030204" pitchFamily="34" charset="0"/>
                <a:cs typeface="Times New Roman" panose="02020603050405020304" pitchFamily="18" charset="0"/>
              </a:rPr>
              <a:t>• De la </a:t>
            </a:r>
            <a:r>
              <a:rPr lang="fr-FR" sz="1500" b="1" dirty="0">
                <a:latin typeface="Calibri" panose="020F0502020204030204" pitchFamily="34" charset="0"/>
                <a:ea typeface="Calibri" panose="020F0502020204030204" pitchFamily="34" charset="0"/>
                <a:cs typeface="Times New Roman" panose="02020603050405020304" pitchFamily="18" charset="0"/>
              </a:rPr>
              <a:t>hausse des prix </a:t>
            </a:r>
            <a:r>
              <a:rPr lang="fr-FR" sz="1500" dirty="0">
                <a:latin typeface="Calibri" panose="020F0502020204030204" pitchFamily="34" charset="0"/>
                <a:ea typeface="Calibri" panose="020F0502020204030204" pitchFamily="34" charset="0"/>
                <a:cs typeface="Times New Roman" panose="02020603050405020304" pitchFamily="18" charset="0"/>
              </a:rPr>
              <a:t>sur l’année. Par définition elle n’est pas encore connue. Nous allons nous appuyer sur </a:t>
            </a:r>
            <a:r>
              <a:rPr lang="fr-FR" sz="1500" dirty="0" smtClean="0">
                <a:latin typeface="Calibri" panose="020F0502020204030204" pitchFamily="34" charset="0"/>
                <a:ea typeface="Calibri" panose="020F0502020204030204" pitchFamily="34" charset="0"/>
                <a:cs typeface="Times New Roman" panose="02020603050405020304" pitchFamily="18" charset="0"/>
              </a:rPr>
              <a:t>la</a:t>
            </a:r>
          </a:p>
          <a:p>
            <a:pPr>
              <a:spcAft>
                <a:spcPts val="200"/>
              </a:spcAft>
            </a:pPr>
            <a:r>
              <a:rPr lang="fr-FR" sz="1500" dirty="0" smtClean="0">
                <a:latin typeface="Calibri" panose="020F0502020204030204" pitchFamily="34" charset="0"/>
                <a:ea typeface="Calibri" panose="020F0502020204030204" pitchFamily="34" charset="0"/>
                <a:cs typeface="Times New Roman" panose="02020603050405020304" pitchFamily="18" charset="0"/>
              </a:rPr>
              <a:t> </a:t>
            </a:r>
            <a:r>
              <a:rPr lang="fr-FR" sz="1500" dirty="0">
                <a:latin typeface="Calibri" panose="020F0502020204030204" pitchFamily="34" charset="0"/>
                <a:ea typeface="Calibri" panose="020F0502020204030204" pitchFamily="34" charset="0"/>
                <a:cs typeface="Times New Roman" panose="02020603050405020304" pitchFamily="18" charset="0"/>
              </a:rPr>
              <a:t>prévision de la banque mondiale </a:t>
            </a:r>
            <a:r>
              <a:rPr lang="fr-FR" sz="1500" dirty="0" smtClean="0">
                <a:latin typeface="Calibri" panose="020F0502020204030204" pitchFamily="34" charset="0"/>
                <a:ea typeface="Calibri" panose="020F0502020204030204" pitchFamily="34" charset="0"/>
                <a:cs typeface="Times New Roman" panose="02020603050405020304" pitchFamily="18" charset="0"/>
              </a:rPr>
              <a:t>soit 8,5%</a:t>
            </a:r>
            <a:r>
              <a:rPr lang="fr-FR" sz="1500" b="1" dirty="0" smtClean="0">
                <a:latin typeface="Calibri" panose="020F0502020204030204" pitchFamily="34" charset="0"/>
                <a:ea typeface="Calibri" panose="020F0502020204030204" pitchFamily="34" charset="0"/>
                <a:cs typeface="Times New Roman" panose="02020603050405020304" pitchFamily="18" charset="0"/>
              </a:rPr>
              <a:t> </a:t>
            </a:r>
            <a:endParaRPr lang="fr-FR" sz="1500"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500" dirty="0">
                <a:latin typeface="Calibri" panose="020F0502020204030204" pitchFamily="34" charset="0"/>
                <a:ea typeface="Calibri" panose="020F0502020204030204" pitchFamily="34" charset="0"/>
                <a:cs typeface="Times New Roman" panose="02020603050405020304" pitchFamily="18" charset="0"/>
              </a:rPr>
              <a:t>• </a:t>
            </a:r>
            <a:r>
              <a:rPr lang="fr-FR" sz="1500" b="1" dirty="0">
                <a:latin typeface="Calibri" panose="020F0502020204030204" pitchFamily="34" charset="0"/>
                <a:ea typeface="Calibri" panose="020F0502020204030204" pitchFamily="34" charset="0"/>
                <a:cs typeface="Times New Roman" panose="02020603050405020304" pitchFamily="18" charset="0"/>
              </a:rPr>
              <a:t>Du taux de change</a:t>
            </a:r>
            <a:r>
              <a:rPr lang="fr-FR" sz="1500" dirty="0">
                <a:latin typeface="Calibri" panose="020F0502020204030204" pitchFamily="34" charset="0"/>
                <a:ea typeface="Calibri" panose="020F0502020204030204" pitchFamily="34" charset="0"/>
                <a:cs typeface="Times New Roman" panose="02020603050405020304" pitchFamily="18" charset="0"/>
              </a:rPr>
              <a:t>, nécessaire pour le calcul en euros et qui intéresse le plus FM. Même remarque </a:t>
            </a:r>
            <a:r>
              <a:rPr lang="fr-FR" sz="1500" dirty="0" smtClean="0">
                <a:latin typeface="Calibri" panose="020F0502020204030204" pitchFamily="34" charset="0"/>
                <a:ea typeface="Calibri" panose="020F0502020204030204" pitchFamily="34" charset="0"/>
                <a:cs typeface="Times New Roman" panose="02020603050405020304" pitchFamily="18" charset="0"/>
              </a:rPr>
              <a:t>que</a:t>
            </a:r>
          </a:p>
          <a:p>
            <a:pPr>
              <a:spcAft>
                <a:spcPts val="200"/>
              </a:spcAft>
            </a:pPr>
            <a:r>
              <a:rPr lang="fr-FR" sz="1500" dirty="0" smtClean="0">
                <a:latin typeface="Calibri" panose="020F0502020204030204" pitchFamily="34" charset="0"/>
                <a:ea typeface="Calibri" panose="020F0502020204030204" pitchFamily="34" charset="0"/>
                <a:cs typeface="Times New Roman" panose="02020603050405020304" pitchFamily="18" charset="0"/>
              </a:rPr>
              <a:t> </a:t>
            </a:r>
            <a:r>
              <a:rPr lang="fr-FR" sz="1500" dirty="0">
                <a:latin typeface="Calibri" panose="020F0502020204030204" pitchFamily="34" charset="0"/>
                <a:ea typeface="Calibri" panose="020F0502020204030204" pitchFamily="34" charset="0"/>
                <a:cs typeface="Times New Roman" panose="02020603050405020304" pitchFamily="18" charset="0"/>
              </a:rPr>
              <a:t>précédemment. Choisissons </a:t>
            </a:r>
            <a:r>
              <a:rPr lang="fr-FR" sz="1500" b="1" dirty="0">
                <a:latin typeface="Calibri" panose="020F0502020204030204" pitchFamily="34" charset="0"/>
                <a:ea typeface="Calibri" panose="020F0502020204030204" pitchFamily="34" charset="0"/>
                <a:cs typeface="Times New Roman" panose="02020603050405020304" pitchFamily="18" charset="0"/>
              </a:rPr>
              <a:t>1 euro=4750 </a:t>
            </a:r>
            <a:r>
              <a:rPr lang="fr-FR" sz="1500" dirty="0" err="1">
                <a:latin typeface="Calibri" panose="020F0502020204030204" pitchFamily="34" charset="0"/>
                <a:ea typeface="Calibri" panose="020F0502020204030204" pitchFamily="34" charset="0"/>
                <a:cs typeface="Times New Roman" panose="02020603050405020304" pitchFamily="18" charset="0"/>
              </a:rPr>
              <a:t>ariary</a:t>
            </a:r>
            <a:r>
              <a:rPr lang="fr-FR" sz="1500" dirty="0">
                <a:latin typeface="Calibri" panose="020F0502020204030204" pitchFamily="34" charset="0"/>
                <a:ea typeface="Calibri" panose="020F0502020204030204" pitchFamily="34" charset="0"/>
                <a:cs typeface="Times New Roman" panose="02020603050405020304" pitchFamily="18" charset="0"/>
              </a:rPr>
              <a:t>,</a:t>
            </a:r>
          </a:p>
          <a:p>
            <a:pPr>
              <a:spcAft>
                <a:spcPts val="200"/>
              </a:spcAft>
            </a:pPr>
            <a:r>
              <a:rPr lang="fr-FR" sz="1500" dirty="0">
                <a:latin typeface="Calibri" panose="020F0502020204030204" pitchFamily="34" charset="0"/>
                <a:ea typeface="Calibri" panose="020F0502020204030204" pitchFamily="34" charset="0"/>
                <a:cs typeface="Times New Roman" panose="02020603050405020304" pitchFamily="18" charset="0"/>
              </a:rPr>
              <a:t>• Des </a:t>
            </a:r>
            <a:r>
              <a:rPr lang="fr-FR" sz="1500" b="1" dirty="0">
                <a:latin typeface="Calibri" panose="020F0502020204030204" pitchFamily="34" charset="0"/>
                <a:ea typeface="Calibri" panose="020F0502020204030204" pitchFamily="34" charset="0"/>
                <a:cs typeface="Times New Roman" panose="02020603050405020304" pitchFamily="18" charset="0"/>
              </a:rPr>
              <a:t>dépenses en moins</a:t>
            </a:r>
            <a:r>
              <a:rPr lang="fr-FR" sz="1500" dirty="0">
                <a:latin typeface="Calibri" panose="020F0502020204030204" pitchFamily="34" charset="0"/>
                <a:ea typeface="Calibri" panose="020F0502020204030204" pitchFamily="34" charset="0"/>
                <a:cs typeface="Times New Roman" panose="02020603050405020304" pitchFamily="18" charset="0"/>
              </a:rPr>
              <a:t> : Travaux de la cuisine :</a:t>
            </a:r>
            <a:r>
              <a:rPr lang="fr-FR" sz="1500" b="1" dirty="0" smtClean="0">
                <a:latin typeface="Calibri" panose="020F0502020204030204" pitchFamily="34" charset="0"/>
                <a:ea typeface="Calibri" panose="020F0502020204030204" pitchFamily="34" charset="0"/>
                <a:cs typeface="Times New Roman" panose="02020603050405020304" pitchFamily="18" charset="0"/>
              </a:rPr>
              <a:t>38M</a:t>
            </a:r>
            <a:endParaRPr lang="fr-FR" sz="1500" b="1"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500" dirty="0">
                <a:latin typeface="Calibri" panose="020F0502020204030204" pitchFamily="34" charset="0"/>
                <a:ea typeface="Calibri" panose="020F0502020204030204" pitchFamily="34" charset="0"/>
                <a:cs typeface="Times New Roman" panose="02020603050405020304" pitchFamily="18" charset="0"/>
              </a:rPr>
              <a:t>• Des </a:t>
            </a:r>
            <a:r>
              <a:rPr lang="fr-FR" sz="1500" b="1" dirty="0">
                <a:latin typeface="Calibri" panose="020F0502020204030204" pitchFamily="34" charset="0"/>
                <a:ea typeface="Calibri" panose="020F0502020204030204" pitchFamily="34" charset="0"/>
                <a:cs typeface="Times New Roman" panose="02020603050405020304" pitchFamily="18" charset="0"/>
              </a:rPr>
              <a:t>dépenses en plus </a:t>
            </a:r>
            <a:r>
              <a:rPr lang="fr-FR" sz="1500" dirty="0">
                <a:latin typeface="Calibri" panose="020F0502020204030204" pitchFamily="34" charset="0"/>
                <a:ea typeface="Calibri" panose="020F0502020204030204" pitchFamily="34" charset="0"/>
                <a:cs typeface="Times New Roman" panose="02020603050405020304" pitchFamily="18" charset="0"/>
              </a:rPr>
              <a:t>liées aux nouveaux projets </a:t>
            </a:r>
            <a:r>
              <a:rPr lang="fr-FR" sz="1500" b="1" dirty="0">
                <a:latin typeface="Calibri" panose="020F0502020204030204" pitchFamily="34" charset="0"/>
                <a:ea typeface="Calibri" panose="020F0502020204030204" pitchFamily="34" charset="0"/>
                <a:cs typeface="Times New Roman" panose="02020603050405020304" pitchFamily="18" charset="0"/>
              </a:rPr>
              <a:t>: </a:t>
            </a:r>
            <a:r>
              <a:rPr lang="fr-FR" sz="1500" b="1" dirty="0" smtClean="0">
                <a:latin typeface="Calibri" panose="020F0502020204030204" pitchFamily="34" charset="0"/>
                <a:ea typeface="Calibri" panose="020F0502020204030204" pitchFamily="34" charset="0"/>
                <a:cs typeface="Times New Roman" panose="02020603050405020304" pitchFamily="18" charset="0"/>
              </a:rPr>
              <a:t>8M</a:t>
            </a:r>
            <a:endParaRPr lang="fr-FR" sz="1500" b="1"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500" dirty="0">
                <a:latin typeface="Calibri" panose="020F0502020204030204" pitchFamily="34" charset="0"/>
                <a:ea typeface="Calibri" panose="020F0502020204030204" pitchFamily="34" charset="0"/>
                <a:cs typeface="Times New Roman" panose="02020603050405020304" pitchFamily="18" charset="0"/>
              </a:rPr>
              <a:t>• Résultat :</a:t>
            </a:r>
            <a:r>
              <a:rPr lang="fr-FR" sz="1500" dirty="0" smtClean="0">
                <a:latin typeface="Calibri" panose="020F0502020204030204" pitchFamily="34" charset="0"/>
                <a:ea typeface="Calibri" panose="020F0502020204030204" pitchFamily="34" charset="0"/>
                <a:cs typeface="Times New Roman" panose="02020603050405020304" pitchFamily="18" charset="0"/>
              </a:rPr>
              <a:t>347MX108,5=375M     +8M </a:t>
            </a:r>
            <a:r>
              <a:rPr lang="fr-FR" sz="1500" dirty="0">
                <a:latin typeface="Calibri" panose="020F0502020204030204" pitchFamily="34" charset="0"/>
                <a:ea typeface="Calibri" panose="020F0502020204030204" pitchFamily="34" charset="0"/>
                <a:cs typeface="Times New Roman" panose="02020603050405020304" pitchFamily="18" charset="0"/>
              </a:rPr>
              <a:t>- 38M</a:t>
            </a:r>
            <a:r>
              <a:rPr lang="fr-FR" b="1" dirty="0">
                <a:latin typeface="Calibri" panose="020F0502020204030204" pitchFamily="34" charset="0"/>
                <a:ea typeface="Calibri" panose="020F0502020204030204" pitchFamily="34" charset="0"/>
                <a:cs typeface="Times New Roman" panose="02020603050405020304" pitchFamily="18" charset="0"/>
              </a:rPr>
              <a:t>= </a:t>
            </a:r>
            <a:r>
              <a:rPr lang="fr-FR" b="1" u="sng" dirty="0" smtClean="0">
                <a:latin typeface="Calibri" panose="020F0502020204030204" pitchFamily="34" charset="0"/>
                <a:ea typeface="Calibri" panose="020F0502020204030204" pitchFamily="34" charset="0"/>
                <a:cs typeface="Times New Roman" panose="02020603050405020304" pitchFamily="18" charset="0"/>
              </a:rPr>
              <a:t>345M </a:t>
            </a:r>
            <a:r>
              <a:rPr lang="fr-FR" b="1" u="sng" dirty="0">
                <a:latin typeface="Calibri" panose="020F0502020204030204" pitchFamily="34" charset="0"/>
                <a:ea typeface="Calibri" panose="020F0502020204030204" pitchFamily="34" charset="0"/>
                <a:cs typeface="Times New Roman" panose="02020603050405020304" pitchFamily="18" charset="0"/>
              </a:rPr>
              <a:t>d’</a:t>
            </a:r>
            <a:r>
              <a:rPr lang="fr-FR" b="1" u="sng" dirty="0" err="1">
                <a:latin typeface="Calibri" panose="020F0502020204030204" pitchFamily="34" charset="0"/>
                <a:ea typeface="Calibri" panose="020F0502020204030204" pitchFamily="34" charset="0"/>
                <a:cs typeface="Times New Roman" panose="02020603050405020304" pitchFamily="18" charset="0"/>
              </a:rPr>
              <a:t>ariary</a:t>
            </a:r>
            <a:r>
              <a:rPr lang="fr-FR" b="1" u="sng" dirty="0">
                <a:latin typeface="Calibri" panose="020F0502020204030204" pitchFamily="34" charset="0"/>
                <a:ea typeface="Calibri" panose="020F0502020204030204" pitchFamily="34" charset="0"/>
                <a:cs typeface="Times New Roman" panose="02020603050405020304" pitchFamily="18" charset="0"/>
              </a:rPr>
              <a:t> ou </a:t>
            </a:r>
            <a:r>
              <a:rPr lang="fr-FR" b="1" u="sng" dirty="0" smtClean="0">
                <a:latin typeface="Calibri" panose="020F0502020204030204" pitchFamily="34" charset="0"/>
                <a:ea typeface="Calibri" panose="020F0502020204030204" pitchFamily="34" charset="0"/>
                <a:cs typeface="Times New Roman" panose="02020603050405020304" pitchFamily="18" charset="0"/>
              </a:rPr>
              <a:t>72650€</a:t>
            </a:r>
            <a:endParaRPr lang="fr-FR"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600" b="1" dirty="0">
                <a:latin typeface="Calibri" panose="020F0502020204030204" pitchFamily="34" charset="0"/>
                <a:ea typeface="Calibri" panose="020F0502020204030204" pitchFamily="34" charset="0"/>
                <a:cs typeface="Times New Roman" panose="02020603050405020304" pitchFamily="18" charset="0"/>
              </a:rPr>
              <a:t>Recettes</a:t>
            </a:r>
            <a:r>
              <a:rPr lang="fr-FR" sz="1500" dirty="0">
                <a:latin typeface="Calibri" panose="020F0502020204030204" pitchFamily="34" charset="0"/>
                <a:ea typeface="Calibri" panose="020F0502020204030204" pitchFamily="34" charset="0"/>
                <a:cs typeface="Times New Roman" panose="02020603050405020304" pitchFamily="18" charset="0"/>
              </a:rPr>
              <a:t> hors cadeaux :</a:t>
            </a:r>
          </a:p>
          <a:p>
            <a:pPr>
              <a:spcAft>
                <a:spcPts val="200"/>
              </a:spcAft>
            </a:pPr>
            <a:r>
              <a:rPr lang="fr-FR" sz="1500" b="1" dirty="0">
                <a:latin typeface="Calibri" panose="020F0502020204030204" pitchFamily="34" charset="0"/>
                <a:ea typeface="Calibri" panose="020F0502020204030204" pitchFamily="34" charset="0"/>
                <a:cs typeface="Times New Roman" panose="02020603050405020304" pitchFamily="18" charset="0"/>
              </a:rPr>
              <a:t>• En 2023 : </a:t>
            </a:r>
            <a:r>
              <a:rPr lang="fr-FR" sz="1500" dirty="0">
                <a:latin typeface="Calibri" panose="020F0502020204030204" pitchFamily="34" charset="0"/>
                <a:ea typeface="Calibri" panose="020F0502020204030204" pitchFamily="34" charset="0"/>
                <a:cs typeface="Times New Roman" panose="02020603050405020304" pitchFamily="18" charset="0"/>
              </a:rPr>
              <a:t>Parrainages :44200       Aides : 8600      Dons :16450      </a:t>
            </a:r>
            <a:r>
              <a:rPr lang="fr-FR" sz="1500" dirty="0" err="1">
                <a:latin typeface="Calibri" panose="020F0502020204030204" pitchFamily="34" charset="0"/>
                <a:ea typeface="Calibri" panose="020F0502020204030204" pitchFamily="34" charset="0"/>
                <a:cs typeface="Times New Roman" panose="02020603050405020304" pitchFamily="18" charset="0"/>
              </a:rPr>
              <a:t>Lilo</a:t>
            </a:r>
            <a:r>
              <a:rPr lang="fr-FR" sz="1500" dirty="0">
                <a:latin typeface="Calibri" panose="020F0502020204030204" pitchFamily="34" charset="0"/>
                <a:ea typeface="Calibri" panose="020F0502020204030204" pitchFamily="34" charset="0"/>
                <a:cs typeface="Times New Roman" panose="02020603050405020304" pitchFamily="18" charset="0"/>
              </a:rPr>
              <a:t> :1426      Ressources locales : 1600 :</a:t>
            </a:r>
          </a:p>
          <a:p>
            <a:pPr>
              <a:spcAft>
                <a:spcPts val="200"/>
              </a:spcAft>
            </a:pPr>
            <a:r>
              <a:rPr lang="fr-FR" sz="1500" b="1" dirty="0">
                <a:latin typeface="Calibri" panose="020F0502020204030204" pitchFamily="34" charset="0"/>
                <a:ea typeface="Calibri" panose="020F0502020204030204" pitchFamily="34" charset="0"/>
                <a:cs typeface="Times New Roman" panose="02020603050405020304" pitchFamily="18" charset="0"/>
              </a:rPr>
              <a:t>Total : 72300€</a:t>
            </a:r>
            <a:endParaRPr lang="fr-FR" sz="1500"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500" b="1" dirty="0">
                <a:latin typeface="Calibri" panose="020F0502020204030204" pitchFamily="34" charset="0"/>
                <a:ea typeface="Calibri" panose="020F0502020204030204" pitchFamily="34" charset="0"/>
                <a:cs typeface="Times New Roman" panose="02020603050405020304" pitchFamily="18" charset="0"/>
              </a:rPr>
              <a:t>• Prévisions 2024 : </a:t>
            </a:r>
            <a:r>
              <a:rPr lang="fr-FR" sz="1500" b="1" dirty="0" smtClean="0">
                <a:latin typeface="Calibri" panose="020F0502020204030204" pitchFamily="34" charset="0"/>
                <a:ea typeface="Calibri" panose="020F0502020204030204" pitchFamily="34" charset="0"/>
                <a:cs typeface="Times New Roman" panose="02020603050405020304" pitchFamily="18" charset="0"/>
              </a:rPr>
              <a:t>      </a:t>
            </a:r>
            <a:r>
              <a:rPr lang="fr-FR" sz="1500" dirty="0" smtClean="0">
                <a:latin typeface="Calibri" panose="020F0502020204030204" pitchFamily="34" charset="0"/>
                <a:ea typeface="Calibri" panose="020F0502020204030204" pitchFamily="34" charset="0"/>
                <a:cs typeface="Times New Roman" panose="02020603050405020304" pitchFamily="18" charset="0"/>
              </a:rPr>
              <a:t> </a:t>
            </a:r>
            <a:r>
              <a:rPr lang="fr-FR" sz="1500" dirty="0">
                <a:latin typeface="Calibri" panose="020F0502020204030204" pitchFamily="34" charset="0"/>
                <a:ea typeface="Calibri" panose="020F0502020204030204" pitchFamily="34" charset="0"/>
                <a:cs typeface="Times New Roman" panose="02020603050405020304" pitchFamily="18" charset="0"/>
              </a:rPr>
              <a:t>Parrainages :</a:t>
            </a:r>
            <a:r>
              <a:rPr lang="fr-FR" sz="1500" dirty="0" smtClean="0">
                <a:latin typeface="Calibri" panose="020F0502020204030204" pitchFamily="34" charset="0"/>
                <a:ea typeface="Calibri" panose="020F0502020204030204" pitchFamily="34" charset="0"/>
                <a:cs typeface="Times New Roman" panose="02020603050405020304" pitchFamily="18" charset="0"/>
              </a:rPr>
              <a:t>46500           Aides</a:t>
            </a:r>
            <a:r>
              <a:rPr lang="fr-FR" sz="1500" dirty="0">
                <a:latin typeface="Calibri" panose="020F0502020204030204" pitchFamily="34" charset="0"/>
                <a:ea typeface="Calibri" panose="020F0502020204030204" pitchFamily="34" charset="0"/>
                <a:cs typeface="Times New Roman" panose="02020603050405020304" pitchFamily="18" charset="0"/>
              </a:rPr>
              <a:t> :</a:t>
            </a:r>
            <a:r>
              <a:rPr lang="fr-FR" sz="1500" dirty="0" smtClean="0">
                <a:latin typeface="Calibri" panose="020F0502020204030204" pitchFamily="34" charset="0"/>
                <a:ea typeface="Calibri" panose="020F0502020204030204" pitchFamily="34" charset="0"/>
                <a:cs typeface="Times New Roman" panose="02020603050405020304" pitchFamily="18" charset="0"/>
              </a:rPr>
              <a:t>8700                            </a:t>
            </a:r>
            <a:r>
              <a:rPr lang="fr-FR" sz="1500" dirty="0" err="1" smtClean="0">
                <a:latin typeface="Calibri" panose="020F0502020204030204" pitchFamily="34" charset="0"/>
                <a:ea typeface="Calibri" panose="020F0502020204030204" pitchFamily="34" charset="0"/>
                <a:cs typeface="Times New Roman" panose="02020603050405020304" pitchFamily="18" charset="0"/>
              </a:rPr>
              <a:t>Lilo</a:t>
            </a:r>
            <a:r>
              <a:rPr lang="fr-FR" sz="1500" dirty="0">
                <a:latin typeface="Calibri" panose="020F0502020204030204" pitchFamily="34" charset="0"/>
                <a:ea typeface="Calibri" panose="020F0502020204030204" pitchFamily="34" charset="0"/>
                <a:cs typeface="Times New Roman" panose="02020603050405020304" pitchFamily="18" charset="0"/>
              </a:rPr>
              <a:t> :</a:t>
            </a:r>
            <a:r>
              <a:rPr lang="fr-FR" sz="1500" dirty="0" smtClean="0">
                <a:latin typeface="Calibri" panose="020F0502020204030204" pitchFamily="34" charset="0"/>
                <a:ea typeface="Calibri" panose="020F0502020204030204" pitchFamily="34" charset="0"/>
                <a:cs typeface="Times New Roman" panose="02020603050405020304" pitchFamily="18" charset="0"/>
              </a:rPr>
              <a:t>2000            </a:t>
            </a:r>
            <a:r>
              <a:rPr lang="fr-FR" sz="1500" dirty="0">
                <a:latin typeface="Calibri" panose="020F0502020204030204" pitchFamily="34" charset="0"/>
                <a:ea typeface="Calibri" panose="020F0502020204030204" pitchFamily="34" charset="0"/>
                <a:cs typeface="Times New Roman" panose="02020603050405020304" pitchFamily="18" charset="0"/>
              </a:rPr>
              <a:t>Ressources locales </a:t>
            </a:r>
            <a:r>
              <a:rPr lang="fr-FR" sz="1500" dirty="0" smtClean="0">
                <a:latin typeface="Calibri" panose="020F0502020204030204" pitchFamily="34" charset="0"/>
                <a:ea typeface="Calibri" panose="020F0502020204030204" pitchFamily="34" charset="0"/>
                <a:cs typeface="Times New Roman" panose="02020603050405020304" pitchFamily="18" charset="0"/>
              </a:rPr>
              <a:t>:2000 </a:t>
            </a:r>
            <a:endParaRPr lang="fr-FR" sz="1500"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500" dirty="0" smtClean="0">
                <a:latin typeface="Calibri" panose="020F0502020204030204" pitchFamily="34" charset="0"/>
                <a:ea typeface="Calibri" panose="020F0502020204030204" pitchFamily="34" charset="0"/>
                <a:cs typeface="Times New Roman" panose="02020603050405020304" pitchFamily="18" charset="0"/>
              </a:rPr>
              <a:t>Dons</a:t>
            </a:r>
            <a:r>
              <a:rPr lang="fr-FR" sz="1500" dirty="0">
                <a:latin typeface="Calibri" panose="020F0502020204030204" pitchFamily="34" charset="0"/>
                <a:ea typeface="Calibri" panose="020F0502020204030204" pitchFamily="34" charset="0"/>
                <a:cs typeface="Times New Roman" panose="02020603050405020304" pitchFamily="18" charset="0"/>
              </a:rPr>
              <a:t> :1000 (JC)+ 600 (</a:t>
            </a:r>
            <a:r>
              <a:rPr lang="fr-FR" sz="1500" dirty="0" err="1">
                <a:latin typeface="Calibri" panose="020F0502020204030204" pitchFamily="34" charset="0"/>
                <a:ea typeface="Calibri" panose="020F0502020204030204" pitchFamily="34" charset="0"/>
                <a:cs typeface="Times New Roman" panose="02020603050405020304" pitchFamily="18" charset="0"/>
              </a:rPr>
              <a:t>jp</a:t>
            </a:r>
            <a:r>
              <a:rPr lang="fr-FR" sz="1500" dirty="0">
                <a:latin typeface="Calibri" panose="020F0502020204030204" pitchFamily="34" charset="0"/>
                <a:ea typeface="Calibri" panose="020F0502020204030204" pitchFamily="34" charset="0"/>
                <a:cs typeface="Times New Roman" panose="02020603050405020304" pitchFamily="18" charset="0"/>
              </a:rPr>
              <a:t> Mallet) + 3000 (</a:t>
            </a:r>
            <a:r>
              <a:rPr lang="fr-FR" sz="1500" b="1" u="sng" dirty="0">
                <a:latin typeface="Calibri" panose="020F0502020204030204" pitchFamily="34" charset="0"/>
                <a:ea typeface="Calibri" panose="020F0502020204030204" pitchFamily="34" charset="0"/>
                <a:cs typeface="Times New Roman" panose="02020603050405020304" pitchFamily="18" charset="0"/>
              </a:rPr>
              <a:t>Eau de </a:t>
            </a:r>
            <a:r>
              <a:rPr lang="fr-FR" sz="1500" b="1" u="sng" dirty="0" smtClean="0">
                <a:latin typeface="Calibri" panose="020F0502020204030204" pitchFamily="34" charset="0"/>
                <a:ea typeface="Calibri" panose="020F0502020204030204" pitchFamily="34" charset="0"/>
                <a:cs typeface="Times New Roman" panose="02020603050405020304" pitchFamily="18" charset="0"/>
              </a:rPr>
              <a:t>Coco que nous remercions</a:t>
            </a:r>
            <a:r>
              <a:rPr lang="fr-FR" sz="1500" dirty="0" smtClean="0">
                <a:latin typeface="Calibri" panose="020F0502020204030204" pitchFamily="34" charset="0"/>
                <a:ea typeface="Calibri" panose="020F0502020204030204" pitchFamily="34" charset="0"/>
                <a:cs typeface="Times New Roman" panose="02020603050405020304" pitchFamily="18" charset="0"/>
              </a:rPr>
              <a:t>) </a:t>
            </a:r>
            <a:r>
              <a:rPr lang="fr-FR" sz="1500" dirty="0">
                <a:latin typeface="Calibri" panose="020F0502020204030204" pitchFamily="34" charset="0"/>
                <a:ea typeface="Calibri" panose="020F0502020204030204" pitchFamily="34" charset="0"/>
                <a:cs typeface="Times New Roman" panose="02020603050405020304" pitchFamily="18" charset="0"/>
              </a:rPr>
              <a:t>+ 720 (cagnotte letchi) + 6000(??? grande inconnue pour le </a:t>
            </a:r>
            <a:r>
              <a:rPr lang="fr-FR" sz="1500" dirty="0" smtClean="0">
                <a:latin typeface="Calibri" panose="020F0502020204030204" pitchFamily="34" charset="0"/>
                <a:ea typeface="Calibri" panose="020F0502020204030204" pitchFamily="34" charset="0"/>
                <a:cs typeface="Times New Roman" panose="02020603050405020304" pitchFamily="18" charset="0"/>
              </a:rPr>
              <a:t>réseau </a:t>
            </a:r>
            <a:r>
              <a:rPr lang="fr-FR" sz="1500" dirty="0">
                <a:latin typeface="Calibri" panose="020F0502020204030204" pitchFamily="34" charset="0"/>
                <a:ea typeface="Calibri" panose="020F0502020204030204" pitchFamily="34" charset="0"/>
                <a:cs typeface="Times New Roman" panose="02020603050405020304" pitchFamily="18" charset="0"/>
              </a:rPr>
              <a:t>des donateurs de JC) =11320</a:t>
            </a:r>
          </a:p>
          <a:p>
            <a:pPr>
              <a:spcAft>
                <a:spcPts val="200"/>
              </a:spcAft>
            </a:pPr>
            <a:r>
              <a:rPr lang="fr-FR" b="1" dirty="0">
                <a:latin typeface="Calibri" panose="020F0502020204030204" pitchFamily="34" charset="0"/>
                <a:ea typeface="Calibri" panose="020F0502020204030204" pitchFamily="34" charset="0"/>
                <a:cs typeface="Times New Roman" panose="02020603050405020304" pitchFamily="18" charset="0"/>
              </a:rPr>
              <a:t>• Total :</a:t>
            </a:r>
            <a:r>
              <a:rPr lang="fr-FR" b="1" u="sng" dirty="0" smtClean="0">
                <a:latin typeface="Calibri" panose="020F0502020204030204" pitchFamily="34" charset="0"/>
                <a:ea typeface="Calibri" panose="020F0502020204030204" pitchFamily="34" charset="0"/>
                <a:cs typeface="Times New Roman" panose="02020603050405020304" pitchFamily="18" charset="0"/>
              </a:rPr>
              <a:t>71000</a:t>
            </a:r>
            <a:r>
              <a:rPr lang="fr-FR" b="1" u="sng" dirty="0">
                <a:latin typeface="Calibri" panose="020F0502020204030204" pitchFamily="34" charset="0"/>
                <a:ea typeface="Calibri" panose="020F0502020204030204" pitchFamily="34" charset="0"/>
                <a:cs typeface="Times New Roman" panose="02020603050405020304" pitchFamily="18" charset="0"/>
              </a:rPr>
              <a:t>€ environ</a:t>
            </a:r>
            <a:r>
              <a:rPr lang="fr-FR" sz="1500" b="1" dirty="0">
                <a:latin typeface="Calibri" panose="020F0502020204030204" pitchFamily="34" charset="0"/>
                <a:ea typeface="Calibri" panose="020F0502020204030204" pitchFamily="34" charset="0"/>
                <a:cs typeface="Times New Roman" panose="02020603050405020304" pitchFamily="18" charset="0"/>
              </a:rPr>
              <a:t> !</a:t>
            </a:r>
            <a:r>
              <a:rPr lang="fr-FR" sz="1500" dirty="0">
                <a:latin typeface="Calibri" panose="020F0502020204030204" pitchFamily="34" charset="0"/>
                <a:ea typeface="Calibri" panose="020F0502020204030204" pitchFamily="34" charset="0"/>
                <a:cs typeface="Times New Roman" panose="02020603050405020304" pitchFamily="18" charset="0"/>
              </a:rPr>
              <a:t> ce qui entrainerait </a:t>
            </a:r>
            <a:r>
              <a:rPr lang="fr-FR" sz="1500" b="1" dirty="0">
                <a:latin typeface="Calibri" panose="020F0502020204030204" pitchFamily="34" charset="0"/>
                <a:ea typeface="Calibri" panose="020F0502020204030204" pitchFamily="34" charset="0"/>
                <a:cs typeface="Times New Roman" panose="02020603050405020304" pitchFamily="18" charset="0"/>
              </a:rPr>
              <a:t>une réduction modeste de </a:t>
            </a:r>
            <a:r>
              <a:rPr lang="fr-FR" sz="1500" b="1" dirty="0" smtClean="0">
                <a:latin typeface="Calibri" panose="020F0502020204030204" pitchFamily="34" charset="0"/>
                <a:ea typeface="Calibri" panose="020F0502020204030204" pitchFamily="34" charset="0"/>
                <a:cs typeface="Times New Roman" panose="02020603050405020304" pitchFamily="18" charset="0"/>
              </a:rPr>
              <a:t>1650</a:t>
            </a:r>
            <a:r>
              <a:rPr lang="fr-FR" sz="1500" b="1" dirty="0">
                <a:latin typeface="Calibri" panose="020F0502020204030204" pitchFamily="34" charset="0"/>
                <a:ea typeface="Calibri" panose="020F0502020204030204" pitchFamily="34" charset="0"/>
                <a:cs typeface="Times New Roman" panose="02020603050405020304" pitchFamily="18" charset="0"/>
              </a:rPr>
              <a:t>€ de notre trésorerie ramenée à </a:t>
            </a:r>
            <a:r>
              <a:rPr lang="fr-FR" sz="1500" b="1" dirty="0" smtClean="0">
                <a:latin typeface="Calibri" panose="020F0502020204030204" pitchFamily="34" charset="0"/>
                <a:ea typeface="Calibri" panose="020F0502020204030204" pitchFamily="34" charset="0"/>
                <a:cs typeface="Times New Roman" panose="02020603050405020304" pitchFamily="18" charset="0"/>
              </a:rPr>
              <a:t>38500</a:t>
            </a:r>
            <a:r>
              <a:rPr lang="fr-FR" sz="1500" b="1" dirty="0">
                <a:latin typeface="Calibri" panose="020F0502020204030204" pitchFamily="34" charset="0"/>
                <a:ea typeface="Calibri" panose="020F0502020204030204" pitchFamily="34" charset="0"/>
                <a:cs typeface="Times New Roman" panose="02020603050405020304" pitchFamily="18" charset="0"/>
              </a:rPr>
              <a:t>€ </a:t>
            </a:r>
            <a:r>
              <a:rPr lang="fr-FR" sz="1500" dirty="0">
                <a:latin typeface="Calibri" panose="020F0502020204030204" pitchFamily="34" charset="0"/>
                <a:ea typeface="Calibri" panose="020F0502020204030204" pitchFamily="34" charset="0"/>
                <a:cs typeface="Times New Roman" panose="02020603050405020304" pitchFamily="18" charset="0"/>
              </a:rPr>
              <a:t>en fin d’année.</a:t>
            </a:r>
          </a:p>
          <a:p>
            <a:pPr>
              <a:spcAft>
                <a:spcPts val="200"/>
              </a:spcAft>
            </a:pPr>
            <a:r>
              <a:rPr lang="fr-FR" sz="1500" b="1" i="1" dirty="0">
                <a:latin typeface="Calibri" panose="020F0502020204030204" pitchFamily="34" charset="0"/>
                <a:ea typeface="Calibri" panose="020F0502020204030204" pitchFamily="34" charset="0"/>
                <a:cs typeface="Times New Roman" panose="02020603050405020304" pitchFamily="18" charset="0"/>
              </a:rPr>
              <a:t>Des efforts pourraient porter sur l’amélioration de la recette </a:t>
            </a:r>
            <a:r>
              <a:rPr lang="fr-FR" sz="1500" b="1" i="1" dirty="0" err="1">
                <a:latin typeface="Calibri" panose="020F0502020204030204" pitchFamily="34" charset="0"/>
                <a:ea typeface="Calibri" panose="020F0502020204030204" pitchFamily="34" charset="0"/>
                <a:cs typeface="Times New Roman" panose="02020603050405020304" pitchFamily="18" charset="0"/>
              </a:rPr>
              <a:t>Lilo</a:t>
            </a:r>
            <a:r>
              <a:rPr lang="fr-FR" sz="1500" b="1" i="1" dirty="0">
                <a:latin typeface="Calibri" panose="020F0502020204030204" pitchFamily="34" charset="0"/>
                <a:ea typeface="Calibri" panose="020F0502020204030204" pitchFamily="34" charset="0"/>
                <a:cs typeface="Times New Roman" panose="02020603050405020304" pitchFamily="18" charset="0"/>
              </a:rPr>
              <a:t> qui a atteint plus de 4000€ dans le passé, </a:t>
            </a:r>
            <a:r>
              <a:rPr lang="fr-FR" sz="1500" b="1" i="1" u="sng" dirty="0">
                <a:latin typeface="Calibri" panose="020F0502020204030204" pitchFamily="34" charset="0"/>
                <a:ea typeface="Calibri" panose="020F0502020204030204" pitchFamily="34" charset="0"/>
                <a:cs typeface="Times New Roman" panose="02020603050405020304" pitchFamily="18" charset="0"/>
              </a:rPr>
              <a:t>sur la fidélisation des donateurs </a:t>
            </a:r>
            <a:r>
              <a:rPr lang="fr-FR" sz="1500" b="1" i="1" dirty="0">
                <a:latin typeface="Calibri" panose="020F0502020204030204" pitchFamily="34" charset="0"/>
                <a:ea typeface="Calibri" panose="020F0502020204030204" pitchFamily="34" charset="0"/>
                <a:cs typeface="Times New Roman" panose="02020603050405020304" pitchFamily="18" charset="0"/>
              </a:rPr>
              <a:t>et sur la recherche de nouveaux financements.</a:t>
            </a:r>
            <a:endParaRPr lang="fr-FR" sz="1500" dirty="0">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fr-FR" sz="1500" b="1" i="1" dirty="0">
                <a:latin typeface="Calibri" panose="020F0502020204030204" pitchFamily="34" charset="0"/>
                <a:ea typeface="Calibri" panose="020F0502020204030204" pitchFamily="34" charset="0"/>
                <a:cs typeface="Times New Roman" panose="02020603050405020304" pitchFamily="18" charset="0"/>
              </a:rPr>
              <a:t>Mais, en 2024, l’association évoluera dans un environnement financier parfaitement sain qui devrait lui </a:t>
            </a:r>
            <a:r>
              <a:rPr lang="fr-FR" sz="1500" b="1" i="1" dirty="0" smtClean="0">
                <a:latin typeface="Calibri" panose="020F0502020204030204" pitchFamily="34" charset="0"/>
                <a:ea typeface="Calibri" panose="020F0502020204030204" pitchFamily="34" charset="0"/>
                <a:cs typeface="Times New Roman" panose="02020603050405020304" pitchFamily="18" charset="0"/>
              </a:rPr>
              <a:t>permettre</a:t>
            </a:r>
          </a:p>
          <a:p>
            <a:pPr>
              <a:spcAft>
                <a:spcPts val="200"/>
              </a:spcAft>
            </a:pPr>
            <a:r>
              <a:rPr lang="fr-FR" sz="1400" b="1" i="1" dirty="0" smtClean="0">
                <a:latin typeface="Calibri" panose="020F0502020204030204" pitchFamily="34" charset="0"/>
                <a:ea typeface="Calibri" panose="020F0502020204030204" pitchFamily="34" charset="0"/>
                <a:cs typeface="Times New Roman" panose="02020603050405020304" pitchFamily="18" charset="0"/>
              </a:rPr>
              <a:t> </a:t>
            </a:r>
            <a:r>
              <a:rPr lang="fr-FR" sz="1400" b="1" i="1" dirty="0">
                <a:latin typeface="Calibri" panose="020F0502020204030204" pitchFamily="34" charset="0"/>
                <a:ea typeface="Calibri" panose="020F0502020204030204" pitchFamily="34" charset="0"/>
                <a:cs typeface="Times New Roman" panose="02020603050405020304" pitchFamily="18" charset="0"/>
              </a:rPr>
              <a:t>de faire face aux aléas et d’envisager de nouveaux projets</a:t>
            </a:r>
            <a:r>
              <a:rPr lang="fr-FR" sz="1100" b="1" i="1" dirty="0" smtClean="0">
                <a:latin typeface="Calibri" panose="020F0502020204030204" pitchFamily="34" charset="0"/>
                <a:ea typeface="Calibri" panose="020F0502020204030204" pitchFamily="34" charset="0"/>
                <a:cs typeface="Times New Roman" panose="02020603050405020304" pitchFamily="18" charset="0"/>
              </a:rPr>
              <a:t>.</a:t>
            </a:r>
          </a:p>
          <a:p>
            <a:pPr algn="ctr">
              <a:spcAft>
                <a:spcPts val="200"/>
              </a:spcAft>
            </a:pPr>
            <a:r>
              <a:rPr lang="fr-FR" sz="1600" b="1" u="sng" dirty="0" smtClean="0">
                <a:effectLst/>
                <a:latin typeface="Calibri" panose="020F0502020204030204" pitchFamily="34" charset="0"/>
                <a:ea typeface="Calibri" panose="020F0502020204030204" pitchFamily="34" charset="0"/>
                <a:cs typeface="Times New Roman" panose="02020603050405020304" pitchFamily="18" charset="0"/>
              </a:rPr>
              <a:t>L’AG approuve cette prévision budgétaire</a:t>
            </a:r>
            <a:endParaRPr lang="fr-FR" sz="1600" u="sng"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13165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260648"/>
            <a:ext cx="7992888" cy="6291338"/>
          </a:xfrm>
          <a:prstGeom prst="rect">
            <a:avLst/>
          </a:prstGeom>
        </p:spPr>
        <p:txBody>
          <a:bodyPr wrap="square">
            <a:spAutoFit/>
          </a:bodyPr>
          <a:lstStyle/>
          <a:p>
            <a:pPr>
              <a:lnSpc>
                <a:spcPct val="106000"/>
              </a:lnSpc>
              <a:spcAft>
                <a:spcPts val="0"/>
              </a:spcAft>
            </a:pPr>
            <a:r>
              <a:rPr lang="fr-FR" sz="16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PROJETS EN COURS OU A ADOPTER EN 2024</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Le 1</a:t>
            </a:r>
            <a:r>
              <a:rPr lang="fr-FR" sz="1200"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er</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trimestre a été marqué par deux épisodes </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de très fortes pluies</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La ville mal (ou pas) drainée a connu </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des inondations</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sans précédent par leur durée. </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Conséquences </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le centre d’accueil a fermé une journée (instruction de la DREN) et, surtout</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de très nombreuses familles ont vu leur case inondée</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En revanche</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le centre d’accueil n’a subi aucun dégât</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Les travaux de l’an dernier ont montré leur efficacité !</a:t>
            </a:r>
            <a:endParaRPr lang="fr-FR" sz="1200" dirty="0">
              <a:latin typeface="Times New Roman" panose="02020603050405020304" pitchFamily="18" charset="0"/>
              <a:ea typeface="Times New Roman" panose="02020603050405020304" pitchFamily="18" charset="0"/>
            </a:endParaRPr>
          </a:p>
          <a:p>
            <a:pPr marL="342900" lvl="0" indent="-342900">
              <a:lnSpc>
                <a:spcPct val="106000"/>
              </a:lnSpc>
              <a:spcAft>
                <a:spcPts val="0"/>
              </a:spcAft>
              <a:buFont typeface="Calibri" panose="020F0502020204030204" pitchFamily="34" charset="0"/>
              <a:buChar char="-"/>
              <a:tabLst>
                <a:tab pos="457200" algn="l"/>
              </a:tabLst>
            </a:pPr>
            <a:r>
              <a:rPr lang="fr-FR" sz="14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Aide aux familles</a:t>
            </a:r>
            <a:endParaRPr lang="fr-FR" sz="12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Relogement ou amélioration de l’existant après les inondations</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 trois familles sélectionnées après visite de </a:t>
            </a:r>
            <a:r>
              <a:rPr lang="fr-FR" sz="12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Félicia</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Franco : petites réparations du sol. </a:t>
            </a:r>
            <a:r>
              <a:rPr lang="fr-FR" sz="12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Anaël</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refaire une pièce. Elias : réparation d’une pièce. </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Total :2,3M d’</a:t>
            </a:r>
            <a:r>
              <a:rPr lang="fr-FR" sz="12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ariary</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 Accord de l’AG</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Aide à la création d’une activité commerciale pour la maman d’</a:t>
            </a:r>
            <a:r>
              <a:rPr lang="fr-FR" sz="12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Eladiot</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Revente au détail de fromages d’Antsirabe achetés en gros pour la sortir, d’une situation, disons, précaire. Espérons !</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Distribution de vêtements de bébé</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grâce à un don d’une amie (Camille) de Jean Claude : deux gros cartons de vêtements de marque quasi neufs. Une soixantaine de bébés du quartier en ont bénéficié. Remarque : une première distribution avait eu lieu en 2023</a:t>
            </a:r>
            <a:endParaRPr lang="fr-FR" sz="1200" dirty="0">
              <a:latin typeface="Times New Roman" panose="02020603050405020304" pitchFamily="18" charset="0"/>
              <a:ea typeface="Times New Roman" panose="02020603050405020304" pitchFamily="18" charset="0"/>
            </a:endParaRPr>
          </a:p>
          <a:p>
            <a:pPr marL="342900" lvl="0" indent="-342900">
              <a:lnSpc>
                <a:spcPct val="106000"/>
              </a:lnSpc>
              <a:spcAft>
                <a:spcPts val="0"/>
              </a:spcAft>
              <a:buFont typeface="Calibri" panose="020F0502020204030204" pitchFamily="34" charset="0"/>
              <a:buChar char="-"/>
              <a:tabLst>
                <a:tab pos="457200" algn="l"/>
              </a:tabLst>
            </a:pPr>
            <a:r>
              <a:rPr lang="fr-FR" sz="14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Education / Activités péri éducatives</a:t>
            </a:r>
            <a:endParaRPr lang="fr-FR" sz="12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Concours SESAME</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4 candidats sur 5 sont admissibles. Une belle réussite. Sélection finale au mois de juillet</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Dihary</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(voir le rapport d’activité) poursuit un parcours exceptionnel : elle est lauréate du concours « mon idée mon entreprise » et représentera Madagascar à Luanda en juin.</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Cours de soutien </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actuels et pour les vacances : actuellement poursuite des cours de Français de </a:t>
            </a:r>
            <a:r>
              <a:rPr lang="fr-FR" sz="12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Dalina</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Pour les vacances de juillet mise en place du maximum de cours et d’activité comme l’an dernier</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Budget 500000ar : Accord de l’AG </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Cours de natation</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 Paradoxalement, peu d’enfants savent nager. 20 à 25 filleuls ont été sélectionnés sur la base du volontariat. Un devis de 3 M d’</a:t>
            </a:r>
            <a:r>
              <a:rPr lang="fr-FR" sz="12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ariary</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 été établi. Graziella pense pouvoir obtenir un prix plus bas. </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Accord de l’AG pour une somme inférieure ou égale à 3 M</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Relations entre la classe de seconde pro d’un parrain/prof et un groupe de filleuls</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 Echange en </a:t>
            </a:r>
            <a:r>
              <a:rPr lang="fr-FR" sz="12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visio</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 Très bonne participation de nos enfants. Les élèves de France projettent de réduire leur frais de cantine pour acheter un ordinateur pour notre association !</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fr-FR" sz="12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Collaboration </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avec « Jeunesse Malgache de Demain » : </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une dizaine d’étudiants parrainés par cette association pourraient venir     manger à notre cantine contre rémunération. Pas de suite concrète à ce jour.</a:t>
            </a:r>
            <a:endParaRPr lang="fr-FR" sz="1200" dirty="0">
              <a:latin typeface="Times New Roman" panose="02020603050405020304" pitchFamily="18" charset="0"/>
              <a:ea typeface="Times New Roman" panose="02020603050405020304" pitchFamily="18" charset="0"/>
            </a:endParaRPr>
          </a:p>
          <a:p>
            <a:pPr>
              <a:lnSpc>
                <a:spcPct val="106000"/>
              </a:lnSpc>
              <a:spcAft>
                <a:spcPts val="0"/>
              </a:spcAft>
            </a:pP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Poursuite de l’opération « enfants des rues ». </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La responsable du projet, </a:t>
            </a:r>
            <a:r>
              <a:rPr lang="fr-FR" sz="12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Giovannie</a:t>
            </a:r>
            <a:r>
              <a:rPr lang="fr-F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(voir rapport d’activité) a émigré en Europe. Elle nous informe, en séance par WhatsApp, que les autres étudiants formateurs ne sont pas disponibles à cause de leurs études. Mais elle pourra peut-être trouver quelqu’un contre une rémunération des cours. Supprimer la cantine aux sept mendiants concernés en 2024 serait une décision difficile</a:t>
            </a:r>
            <a:r>
              <a:rPr lang="fr-FR"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Coût de leur maintien à la cantine : 1M</a:t>
            </a:r>
            <a:endParaRPr lang="fr-FR"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746272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stretch>
            <a:fillRect/>
          </a:stretch>
        </p:blipFill>
        <p:spPr>
          <a:xfrm>
            <a:off x="457200" y="908720"/>
            <a:ext cx="8229599" cy="5217443"/>
          </a:xfrm>
          <a:prstGeom prst="rect">
            <a:avLst/>
          </a:prstGeom>
        </p:spPr>
      </p:pic>
    </p:spTree>
    <p:extLst>
      <p:ext uri="{BB962C8B-B14F-4D97-AF65-F5344CB8AC3E}">
        <p14:creationId xmlns:p14="http://schemas.microsoft.com/office/powerpoint/2010/main" val="14545560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95536" y="137405"/>
            <a:ext cx="8424936" cy="6583190"/>
          </a:xfrm>
          <a:prstGeom prst="rect">
            <a:avLst/>
          </a:prstGeom>
        </p:spPr>
      </p:pic>
    </p:spTree>
    <p:extLst>
      <p:ext uri="{BB962C8B-B14F-4D97-AF65-F5344CB8AC3E}">
        <p14:creationId xmlns:p14="http://schemas.microsoft.com/office/powerpoint/2010/main" val="39487922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1520" y="332657"/>
            <a:ext cx="8568952" cy="6336704"/>
          </a:xfrm>
          <a:prstGeom prst="rect">
            <a:avLst/>
          </a:prstGeom>
        </p:spPr>
      </p:pic>
    </p:spTree>
    <p:extLst>
      <p:ext uri="{BB962C8B-B14F-4D97-AF65-F5344CB8AC3E}">
        <p14:creationId xmlns:p14="http://schemas.microsoft.com/office/powerpoint/2010/main" val="939684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4350</TotalTime>
  <Words>3054</Words>
  <Application>Microsoft Office PowerPoint</Application>
  <PresentationFormat>Affichage à l'écran (4:3)</PresentationFormat>
  <Paragraphs>1570</Paragraphs>
  <Slides>42</Slides>
  <Notes>0</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42</vt:i4>
      </vt:variant>
    </vt:vector>
  </HeadingPairs>
  <TitlesOfParts>
    <vt:vector size="49" baseType="lpstr">
      <vt:lpstr>Arial</vt:lpstr>
      <vt:lpstr>Arial1</vt:lpstr>
      <vt:lpstr>Calibri</vt:lpstr>
      <vt:lpstr>Times New Roman</vt:lpstr>
      <vt:lpstr>Verdana</vt:lpstr>
      <vt:lpstr>Thème Office</vt:lpstr>
      <vt:lpstr>Feuille de calcul</vt:lpstr>
      <vt:lpstr>Présentation PowerPoint</vt:lpstr>
      <vt:lpstr>Présentation PowerPoint</vt:lpstr>
      <vt:lpstr>Présentation PowerPoint</vt:lpstr>
      <vt:lpstr>Présentation PowerPoint</vt:lpstr>
      <vt:lpstr>Présentation PowerPoint</vt:lpstr>
      <vt:lpstr>Présentation PowerPoint</vt:lpstr>
      <vt:lpstr>Journée à FOULPOINTE pour récompenser les reçus aux examens et concours, financée par le reliquat du don « Coeur2 Gaga »  et la contribution de quelques parrains concernés</vt:lpstr>
      <vt:lpstr>Présentation PowerPoint</vt:lpstr>
      <vt:lpstr>SOFIA A LA PLAGE AVEC SANDRA Notre petite polyhandicapée particulièrement joyeuse de se baigner. Un grand merci à Sandra pour l’avoir prise  en charge ce jour là </vt:lpstr>
      <vt:lpstr>Présentation PowerPoint</vt:lpstr>
      <vt:lpstr>PATE A MODELER § ECRITURE  pour les plus petits</vt:lpstr>
      <vt:lpstr>La Bachata avec le « maitre de danse » </vt:lpstr>
      <vt:lpstr>Présentation PowerPoint</vt:lpstr>
      <vt:lpstr>CLUB D’ESPAGNOL avec PATRICIA</vt:lpstr>
      <vt:lpstr>Cours de Giovanie avec les enfants des rues (autour de superU)</vt:lpstr>
      <vt:lpstr>Présentation PowerPoint</vt:lpstr>
      <vt:lpstr>Fête de fin d’année: Elle avait été préparée par Sandra avant son départ, mise en œuvre en grande partie par Patricia (filleule étudiante) et enrichie par un repas de fête financé par plusieurs parrains.  Ci-dessous, un résumé en images grâce à la collaboration de Edwine, une de nos filleule étudiante.</vt:lpstr>
      <vt:lpstr>Présentation PowerPoint</vt:lpstr>
      <vt:lpstr>Présentation PowerPoint</vt:lpstr>
      <vt:lpstr>Présentation PowerPoint</vt:lpstr>
      <vt:lpstr> CHARGÉES DE MISSION </vt:lpstr>
      <vt:lpstr>Présentation PowerPoint</vt:lpstr>
      <vt:lpstr>TRAVAUX: La rénovation de la cuisine fut incontestablement la grande affaire de 2023 CHRONOLOGIE DES TRAVAUX EN IMAGES: L’état de l’ancienne cuisine</vt:lpstr>
      <vt:lpstr>La cuisine provisoire installée en une journée</vt:lpstr>
      <vt:lpstr>Présentation PowerPoint</vt:lpstr>
      <vt:lpstr>Présentation PowerPoint</vt:lpstr>
      <vt:lpstr>Présentation PowerPoint</vt:lpstr>
      <vt:lpstr>La nouvelle cuisine  opérationnelle (vendredi 10 novembre 2023)</vt:lpstr>
      <vt:lpstr>Présentation PowerPoint</vt:lpstr>
      <vt:lpstr>Commentaire: « L’aventure » a commencé le 1er aout par une phase administrative difficile et pénible (avec quelques moyens pour accélérer les autorisations)  Trois dépassements validés par Patrick par rapport au devis initial - Extension de la dalle au dessus de la salle de bains - remplacement du carrelage initial, d’ailleurs assez sommaire, défoncé par la fouille des fondations - couverture uniforme en carreaux de la nouvelle et de l’ancienne paillasse. Coût global : 8100 € Challenge réussi: travaux terminés avant le  CA du 11 novembre après beaucoup de doutes et de stress. Merci à tout ceux qui ont contribué à ce résultat!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user</dc:creator>
  <cp:lastModifiedBy>Michel</cp:lastModifiedBy>
  <cp:revision>331</cp:revision>
  <dcterms:created xsi:type="dcterms:W3CDTF">2023-11-08T08:21:41Z</dcterms:created>
  <dcterms:modified xsi:type="dcterms:W3CDTF">2024-05-21T10:28:01Z</dcterms:modified>
</cp:coreProperties>
</file>